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3" r:id="rId3"/>
    <p:sldId id="276" r:id="rId4"/>
    <p:sldId id="274" r:id="rId5"/>
    <p:sldId id="295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303" r:id="rId16"/>
    <p:sldId id="344" r:id="rId17"/>
    <p:sldId id="304" r:id="rId18"/>
    <p:sldId id="305" r:id="rId19"/>
    <p:sldId id="306" r:id="rId20"/>
    <p:sldId id="307" r:id="rId21"/>
    <p:sldId id="308" r:id="rId22"/>
    <p:sldId id="340" r:id="rId23"/>
    <p:sldId id="309" r:id="rId24"/>
    <p:sldId id="341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42" r:id="rId33"/>
    <p:sldId id="317" r:id="rId34"/>
    <p:sldId id="345" r:id="rId35"/>
    <p:sldId id="348" r:id="rId36"/>
    <p:sldId id="349" r:id="rId37"/>
    <p:sldId id="350" r:id="rId38"/>
    <p:sldId id="351" r:id="rId39"/>
    <p:sldId id="318" r:id="rId40"/>
    <p:sldId id="346" r:id="rId41"/>
    <p:sldId id="347" r:id="rId42"/>
    <p:sldId id="352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22" r:id="rId59"/>
    <p:sldId id="323" r:id="rId60"/>
    <p:sldId id="353" r:id="rId61"/>
    <p:sldId id="354" r:id="rId62"/>
    <p:sldId id="355" r:id="rId63"/>
    <p:sldId id="324" r:id="rId64"/>
    <p:sldId id="325" r:id="rId65"/>
    <p:sldId id="371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1" r:id="rId105"/>
    <p:sldId id="412" r:id="rId106"/>
    <p:sldId id="413" r:id="rId107"/>
    <p:sldId id="414" r:id="rId108"/>
    <p:sldId id="415" r:id="rId109"/>
    <p:sldId id="416" r:id="rId110"/>
    <p:sldId id="417" r:id="rId111"/>
    <p:sldId id="418" r:id="rId112"/>
    <p:sldId id="419" r:id="rId113"/>
    <p:sldId id="423" r:id="rId114"/>
    <p:sldId id="420" r:id="rId115"/>
    <p:sldId id="422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8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4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8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7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0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1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2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4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9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A0279-413C-4988-BEDC-216D636AB5E9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3EED-1C59-4025-AD38-EFF60F259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9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92D050"/>
                </a:solidFill>
              </a:rPr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25059" y="3602038"/>
            <a:ext cx="3000778" cy="1655762"/>
          </a:xfrm>
        </p:spPr>
        <p:txBody>
          <a:bodyPr/>
          <a:lstStyle/>
          <a:p>
            <a:pPr algn="l"/>
            <a:r>
              <a:rPr lang="en-US" b="1" i="1" dirty="0" smtClean="0">
                <a:solidFill>
                  <a:srgbClr val="C00000"/>
                </a:solidFill>
              </a:rPr>
              <a:t>CSE 4020</a:t>
            </a:r>
          </a:p>
          <a:p>
            <a:pPr algn="l"/>
            <a:r>
              <a:rPr lang="en-US" b="1" i="1" dirty="0" smtClean="0">
                <a:solidFill>
                  <a:srgbClr val="C00000"/>
                </a:solidFill>
              </a:rPr>
              <a:t>Dr. Abdul </a:t>
            </a:r>
            <a:r>
              <a:rPr lang="en-US" b="1" i="1" dirty="0" err="1" smtClean="0">
                <a:solidFill>
                  <a:srgbClr val="C00000"/>
                </a:solidFill>
              </a:rPr>
              <a:t>Quadir</a:t>
            </a:r>
            <a:r>
              <a:rPr lang="en-US" b="1" i="1" dirty="0" smtClean="0">
                <a:solidFill>
                  <a:srgbClr val="C00000"/>
                </a:solidFill>
              </a:rPr>
              <a:t> </a:t>
            </a:r>
            <a:r>
              <a:rPr lang="en-US" b="1" i="1" dirty="0" err="1" smtClean="0">
                <a:solidFill>
                  <a:srgbClr val="C00000"/>
                </a:solidFill>
              </a:rPr>
              <a:t>Md</a:t>
            </a:r>
            <a:r>
              <a:rPr lang="en-US" b="1" i="1" dirty="0" smtClean="0">
                <a:solidFill>
                  <a:srgbClr val="C00000"/>
                </a:solidFill>
              </a:rPr>
              <a:t> </a:t>
            </a:r>
            <a:endParaRPr 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1047" y="534707"/>
            <a:ext cx="7682753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err="1" smtClean="0"/>
              <a:t>Scikit</a:t>
            </a:r>
            <a:r>
              <a:rPr lang="en-US" dirty="0" smtClean="0"/>
              <a:t>-learn </a:t>
            </a:r>
            <a:r>
              <a:rPr lang="en-US" dirty="0"/>
              <a:t>is one of the most popular ML libraries for classical ML algorithms.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is built on top of two basic Python libraries, viz., </a:t>
            </a:r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SciPy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err="1" smtClean="0"/>
              <a:t>Scikit</a:t>
            </a:r>
            <a:r>
              <a:rPr lang="en-US" dirty="0" smtClean="0"/>
              <a:t>-learn </a:t>
            </a:r>
            <a:r>
              <a:rPr lang="en-US" dirty="0"/>
              <a:t>supports most of the supervised and unsupervised learning algorithms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</a:t>
            </a:r>
            <a:r>
              <a:rPr lang="en-US" dirty="0" err="1"/>
              <a:t>Scikit</a:t>
            </a:r>
            <a:r>
              <a:rPr lang="en-US" dirty="0"/>
              <a:t>-learn can also be used for data-mining and data-analysis, which makes it a great tool who is starting out with ML. </a:t>
            </a:r>
          </a:p>
        </p:txBody>
      </p:sp>
    </p:spTree>
    <p:extLst>
      <p:ext uri="{BB962C8B-B14F-4D97-AF65-F5344CB8AC3E}">
        <p14:creationId xmlns:p14="http://schemas.microsoft.com/office/powerpoint/2010/main" val="6212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18311" y="1379219"/>
            <a:ext cx="5185652" cy="4785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1126" y="1488947"/>
            <a:ext cx="4850053" cy="4579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687069"/>
            <a:ext cx="2202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0" dirty="0"/>
              <a:t>D</a:t>
            </a:r>
            <a:r>
              <a:rPr sz="4000" spc="-65" dirty="0"/>
              <a:t>iffe</a:t>
            </a:r>
            <a:r>
              <a:rPr sz="4000" spc="-140" dirty="0"/>
              <a:t>r</a:t>
            </a:r>
            <a:r>
              <a:rPr sz="4000" spc="-65" dirty="0"/>
              <a:t>enc</a:t>
            </a:r>
            <a:r>
              <a:rPr sz="4000" spc="-5" dirty="0"/>
              <a:t>e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1197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62399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577"/>
            <a:ext cx="10515600" cy="59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6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236337"/>
            <a:ext cx="10605953" cy="6074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197700"/>
            <a:ext cx="10605953" cy="6074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964" y="365125"/>
            <a:ext cx="4448175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964" y="3862388"/>
            <a:ext cx="35909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1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981127" cy="4919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11" y="1690687"/>
            <a:ext cx="5029200" cy="37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2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56" y="223435"/>
            <a:ext cx="10882044" cy="55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 smtClean="0"/>
              <a:t>Mean will change </a:t>
            </a:r>
            <a:r>
              <a:rPr lang="en-US" sz="2800" dirty="0" err="1" smtClean="0"/>
              <a:t>bec</a:t>
            </a:r>
            <a:r>
              <a:rPr lang="en-US" sz="2800" dirty="0" smtClean="0"/>
              <a:t> filled up with nan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fill up with mean whose </a:t>
            </a:r>
            <a:r>
              <a:rPr lang="en-US" sz="2800" dirty="0" err="1" smtClean="0"/>
              <a:t>ffmc</a:t>
            </a:r>
            <a:r>
              <a:rPr lang="en-US" sz="2800" dirty="0" smtClean="0"/>
              <a:t>&gt;90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49" y="1027906"/>
            <a:ext cx="10601325" cy="56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the missing values has been filled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718313"/>
            <a:ext cx="10906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4" y="123078"/>
            <a:ext cx="10515600" cy="1325563"/>
          </a:xfrm>
        </p:spPr>
        <p:txBody>
          <a:bodyPr/>
          <a:lstStyle/>
          <a:p>
            <a:r>
              <a:rPr lang="en-US" dirty="0" err="1"/>
              <a:t>Theano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4152" y="416859"/>
            <a:ext cx="7709647" cy="576010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 err="1"/>
              <a:t>Theano</a:t>
            </a:r>
            <a:r>
              <a:rPr lang="en-US" dirty="0"/>
              <a:t> is a popular python library that is used to define, evaluate and optimize mathematical expressions involving multi-dimensional arrays in an efficient manner.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is achieved by optimizing the utilization of CPU and GPU. It is extensively used for unit-testing and self-verification to detect and diagnose different types of errors.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err="1" smtClean="0"/>
              <a:t>Theano</a:t>
            </a:r>
            <a:r>
              <a:rPr lang="en-US" dirty="0" smtClean="0"/>
              <a:t> </a:t>
            </a:r>
            <a:r>
              <a:rPr lang="en-US" dirty="0"/>
              <a:t>is a very powerful library that has been used in large-scale computationally intensive scientific projects for a long time but is simple and approachable enough to be used by individuals for their own projects. </a:t>
            </a:r>
          </a:p>
        </p:txBody>
      </p:sp>
    </p:spTree>
    <p:extLst>
      <p:ext uri="{BB962C8B-B14F-4D97-AF65-F5344CB8AC3E}">
        <p14:creationId xmlns:p14="http://schemas.microsoft.com/office/powerpoint/2010/main" val="270971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566862"/>
            <a:ext cx="109251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6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9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817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365124"/>
            <a:ext cx="7588624" cy="529608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is a Python library </a:t>
            </a:r>
            <a:r>
              <a:rPr lang="en-US" b="1" dirty="0"/>
              <a:t>for fast numerical computing</a:t>
            </a:r>
            <a:r>
              <a:rPr lang="en-US" dirty="0"/>
              <a:t> created and released by Google.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en-US" dirty="0"/>
              <a:t>is a very popular open-source library for high performance numerical computation developed by the Google Brain team in Google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 </a:t>
            </a:r>
            <a:r>
              <a:rPr lang="en-US" dirty="0"/>
              <a:t>As the name suggests, </a:t>
            </a:r>
            <a:r>
              <a:rPr lang="en-US" dirty="0" err="1"/>
              <a:t>Tensorflow</a:t>
            </a:r>
            <a:r>
              <a:rPr lang="en-US" dirty="0"/>
              <a:t> is a framework that involves defining and running computations involving tensors. It can train and run deep neural networks that can be used to develop several AI applications.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en-US" dirty="0"/>
              <a:t>is widely used in the field of deep learning research and application. </a:t>
            </a:r>
          </a:p>
        </p:txBody>
      </p:sp>
    </p:spTree>
    <p:extLst>
      <p:ext uri="{BB962C8B-B14F-4D97-AF65-F5344CB8AC3E}">
        <p14:creationId xmlns:p14="http://schemas.microsoft.com/office/powerpoint/2010/main" val="145319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09365" cy="1325563"/>
          </a:xfrm>
        </p:spPr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4152" y="605118"/>
            <a:ext cx="7709647" cy="5585292"/>
          </a:xfrm>
        </p:spPr>
        <p:txBody>
          <a:bodyPr>
            <a:normAutofit/>
          </a:bodyPr>
          <a:lstStyle/>
          <a:p>
            <a:r>
              <a:rPr lang="en-US" dirty="0" err="1"/>
              <a:t>Keras</a:t>
            </a:r>
            <a:r>
              <a:rPr lang="en-US" dirty="0"/>
              <a:t> is a very popular Machine Learning library for Python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It is a high-level neural networks API capable of running on top of </a:t>
            </a:r>
            <a:r>
              <a:rPr lang="en-US" dirty="0" err="1"/>
              <a:t>TensorFlow</a:t>
            </a:r>
            <a:r>
              <a:rPr lang="en-US" dirty="0"/>
              <a:t>, CNTK, or </a:t>
            </a:r>
            <a:r>
              <a:rPr lang="en-US" dirty="0" err="1"/>
              <a:t>Theano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It can run seamlessly on both CPU and GPU. </a:t>
            </a:r>
            <a:r>
              <a:rPr lang="en-US" dirty="0" err="1"/>
              <a:t>Keras</a:t>
            </a:r>
            <a:r>
              <a:rPr lang="en-US" dirty="0"/>
              <a:t> makes it really for ML beginners to build and design a Neural Network.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One </a:t>
            </a:r>
            <a:r>
              <a:rPr lang="en-US" dirty="0"/>
              <a:t>of the best thing about </a:t>
            </a:r>
            <a:r>
              <a:rPr lang="en-US" dirty="0" err="1"/>
              <a:t>Keras</a:t>
            </a:r>
            <a:r>
              <a:rPr lang="en-US" dirty="0"/>
              <a:t> is that it allows for easy and fast prototyping.</a:t>
            </a:r>
          </a:p>
        </p:txBody>
      </p:sp>
    </p:spTree>
    <p:extLst>
      <p:ext uri="{BB962C8B-B14F-4D97-AF65-F5344CB8AC3E}">
        <p14:creationId xmlns:p14="http://schemas.microsoft.com/office/powerpoint/2010/main" val="23369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8140" y="564776"/>
            <a:ext cx="6055659" cy="599738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Pandas is a popular Python library for data analysis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</a:t>
            </a:r>
            <a:r>
              <a:rPr lang="en-US" dirty="0"/>
              <a:t>It is not directly related to Machine Learning.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When dataset </a:t>
            </a:r>
            <a:r>
              <a:rPr lang="en-US" dirty="0"/>
              <a:t>must be prepared before training.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In </a:t>
            </a:r>
            <a:r>
              <a:rPr lang="en-US" dirty="0"/>
              <a:t>this case, Pandas comes handy as it was developed specifically for data extraction and preparation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</a:t>
            </a:r>
            <a:r>
              <a:rPr lang="en-US" dirty="0"/>
              <a:t>It provides high-level data structures and wide variety tools for data analysis.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provides many inbuilt methods for groping, combining and filtering data. </a:t>
            </a:r>
          </a:p>
        </p:txBody>
      </p:sp>
    </p:spTree>
    <p:extLst>
      <p:ext uri="{BB962C8B-B14F-4D97-AF65-F5344CB8AC3E}">
        <p14:creationId xmlns:p14="http://schemas.microsoft.com/office/powerpoint/2010/main" val="1775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926983" cy="1325563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4569" y="463639"/>
            <a:ext cx="7799231" cy="5370491"/>
          </a:xfrm>
        </p:spPr>
        <p:txBody>
          <a:bodyPr>
            <a:noAutofit/>
          </a:bodyPr>
          <a:lstStyle/>
          <a:p>
            <a:pPr algn="just"/>
            <a:r>
              <a:rPr lang="en-US" sz="1900" dirty="0" smtClean="0"/>
              <a:t>Anaconda </a:t>
            </a:r>
            <a:r>
              <a:rPr lang="en-US" sz="1900" dirty="0"/>
              <a:t>is an </a:t>
            </a:r>
            <a:r>
              <a:rPr lang="en-US" sz="1900" b="1" dirty="0"/>
              <a:t>open-source</a:t>
            </a:r>
            <a:r>
              <a:rPr lang="en-US" sz="1900" dirty="0"/>
              <a:t> distribution for python and R</a:t>
            </a:r>
            <a:r>
              <a:rPr lang="en-US" sz="1900" dirty="0" smtClean="0"/>
              <a:t>.</a:t>
            </a:r>
          </a:p>
          <a:p>
            <a:pPr algn="just"/>
            <a:endParaRPr lang="en-US" sz="1900" dirty="0"/>
          </a:p>
          <a:p>
            <a:pPr algn="just"/>
            <a:r>
              <a:rPr lang="en-US" sz="1900" dirty="0" smtClean="0"/>
              <a:t> </a:t>
            </a:r>
            <a:r>
              <a:rPr lang="en-US" sz="1900" dirty="0"/>
              <a:t>It is used for data science, </a:t>
            </a:r>
            <a:r>
              <a:rPr lang="en-US" sz="1900" b="1" dirty="0"/>
              <a:t>machine learning</a:t>
            </a:r>
            <a:r>
              <a:rPr lang="en-US" sz="1900" dirty="0"/>
              <a:t>, deep learning, etc</a:t>
            </a:r>
            <a:r>
              <a:rPr lang="en-US" sz="1900" dirty="0" smtClean="0"/>
              <a:t>.</a:t>
            </a:r>
          </a:p>
          <a:p>
            <a:pPr algn="just"/>
            <a:endParaRPr lang="en-US" sz="1900" dirty="0"/>
          </a:p>
          <a:p>
            <a:pPr algn="just"/>
            <a:r>
              <a:rPr lang="en-US" sz="1900" dirty="0" smtClean="0"/>
              <a:t> </a:t>
            </a:r>
            <a:r>
              <a:rPr lang="en-US" sz="1900" dirty="0"/>
              <a:t>With the availability of </a:t>
            </a:r>
            <a:r>
              <a:rPr lang="en-US" sz="1900" b="1" dirty="0"/>
              <a:t>more than 300 libraries</a:t>
            </a:r>
            <a:r>
              <a:rPr lang="en-US" sz="1900" dirty="0"/>
              <a:t> for data science, it becomes fairly optimal for any programmer to work on anaconda for data science.</a:t>
            </a:r>
          </a:p>
          <a:p>
            <a:pPr marL="0" indent="0" algn="just">
              <a:buNone/>
            </a:pPr>
            <a:endParaRPr lang="en-US" sz="1900" dirty="0"/>
          </a:p>
          <a:p>
            <a:pPr algn="just"/>
            <a:r>
              <a:rPr lang="en-US" sz="1900" dirty="0"/>
              <a:t>Anaconda helps in </a:t>
            </a:r>
            <a:r>
              <a:rPr lang="en-US" sz="1900" b="1" dirty="0"/>
              <a:t>simplified package management </a:t>
            </a:r>
            <a:r>
              <a:rPr lang="en-US" sz="1900" dirty="0"/>
              <a:t>and deployment</a:t>
            </a:r>
            <a:r>
              <a:rPr lang="en-US" sz="1900" dirty="0" smtClean="0"/>
              <a:t>.</a:t>
            </a:r>
          </a:p>
          <a:p>
            <a:pPr algn="just"/>
            <a:endParaRPr lang="en-US" sz="1900" dirty="0"/>
          </a:p>
          <a:p>
            <a:pPr algn="just"/>
            <a:r>
              <a:rPr lang="en-US" sz="1900" dirty="0" smtClean="0"/>
              <a:t> </a:t>
            </a:r>
            <a:r>
              <a:rPr lang="en-US" sz="1900" dirty="0"/>
              <a:t>Anaconda comes with a </a:t>
            </a:r>
            <a:r>
              <a:rPr lang="en-US" sz="1900" b="1" dirty="0"/>
              <a:t>wide variety of tools to easily collect data from various sources</a:t>
            </a:r>
            <a:r>
              <a:rPr lang="en-US" sz="1900" dirty="0"/>
              <a:t> using various machine learning and AI algorithms. </a:t>
            </a:r>
            <a:endParaRPr lang="en-US" sz="1900" dirty="0" smtClean="0"/>
          </a:p>
          <a:p>
            <a:pPr algn="just"/>
            <a:endParaRPr lang="en-US" sz="1900" dirty="0"/>
          </a:p>
          <a:p>
            <a:pPr algn="just"/>
            <a:r>
              <a:rPr lang="en-US" sz="1900" dirty="0" smtClean="0"/>
              <a:t>It </a:t>
            </a:r>
            <a:r>
              <a:rPr lang="en-US" sz="1900" dirty="0"/>
              <a:t>helps in getting an easily </a:t>
            </a:r>
            <a:r>
              <a:rPr lang="en-US" sz="1900" b="1" dirty="0"/>
              <a:t>manageable environment setup which can deploy any project </a:t>
            </a:r>
            <a:r>
              <a:rPr lang="en-US" sz="1900" dirty="0"/>
              <a:t>with the click of a single button.</a:t>
            </a:r>
          </a:p>
          <a:p>
            <a:pPr algn="just"/>
            <a:endParaRPr lang="en-US" sz="1900" dirty="0"/>
          </a:p>
          <a:p>
            <a:pPr algn="just"/>
            <a:r>
              <a:rPr lang="en-US" sz="1900" dirty="0"/>
              <a:t>Now that we know what anaconda is, let’s try to understand how we can install anaconda and set up an environment to work on our systems.</a:t>
            </a:r>
          </a:p>
          <a:p>
            <a:pPr algn="just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68176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i="1" dirty="0" smtClean="0">
                <a:solidFill>
                  <a:srgbClr val="92D050"/>
                </a:solidFill>
              </a:rPr>
              <a:t>Week 2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41467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</a:rPr>
              <a:t>NUMPY</a:t>
            </a:r>
            <a:endParaRPr lang="en-US" b="1" i="1" dirty="0">
              <a:solidFill>
                <a:srgbClr val="C00000"/>
              </a:solidFill>
            </a:endParaRPr>
          </a:p>
        </p:txBody>
      </p:sp>
      <p:grpSp>
        <p:nvGrpSpPr>
          <p:cNvPr id="26" name="object 2"/>
          <p:cNvGrpSpPr/>
          <p:nvPr/>
        </p:nvGrpSpPr>
        <p:grpSpPr>
          <a:xfrm>
            <a:off x="838200" y="1605052"/>
            <a:ext cx="9601200" cy="7023100"/>
            <a:chOff x="228600" y="241300"/>
            <a:chExt cx="9601200" cy="7023100"/>
          </a:xfrm>
        </p:grpSpPr>
        <p:sp>
          <p:nvSpPr>
            <p:cNvPr id="27" name="object 3"/>
            <p:cNvSpPr/>
            <p:nvPr/>
          </p:nvSpPr>
          <p:spPr>
            <a:xfrm>
              <a:off x="690880" y="604520"/>
              <a:ext cx="101600" cy="101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4"/>
            <p:cNvSpPr/>
            <p:nvPr/>
          </p:nvSpPr>
          <p:spPr>
            <a:xfrm>
              <a:off x="1036320" y="919480"/>
              <a:ext cx="101600" cy="10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"/>
            <p:cNvSpPr/>
            <p:nvPr/>
          </p:nvSpPr>
          <p:spPr>
            <a:xfrm>
              <a:off x="1036320" y="1234440"/>
              <a:ext cx="101600" cy="101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"/>
            <p:cNvSpPr/>
            <p:nvPr/>
          </p:nvSpPr>
          <p:spPr>
            <a:xfrm>
              <a:off x="1036320" y="1549400"/>
              <a:ext cx="101600" cy="101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7"/>
            <p:cNvSpPr/>
            <p:nvPr/>
          </p:nvSpPr>
          <p:spPr>
            <a:xfrm>
              <a:off x="1036320" y="1864360"/>
              <a:ext cx="101600" cy="101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8"/>
          <p:cNvSpPr txBox="1"/>
          <p:nvPr/>
        </p:nvSpPr>
        <p:spPr>
          <a:xfrm>
            <a:off x="838200" y="1274622"/>
            <a:ext cx="8439150" cy="1602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7505" marR="5080" indent="-345440">
              <a:lnSpc>
                <a:spcPct val="100800"/>
              </a:lnSpc>
              <a:spcBef>
                <a:spcPts val="110"/>
              </a:spcBef>
            </a:pPr>
            <a:r>
              <a:rPr sz="2050" spc="15" dirty="0">
                <a:latin typeface="Noto Sans"/>
                <a:cs typeface="Noto Sans"/>
              </a:rPr>
              <a:t>NumPy is </a:t>
            </a:r>
            <a:r>
              <a:rPr sz="2050" spc="5" dirty="0">
                <a:latin typeface="Noto Sans"/>
                <a:cs typeface="Noto Sans"/>
              </a:rPr>
              <a:t>a </a:t>
            </a:r>
            <a:r>
              <a:rPr sz="2050" spc="10" dirty="0">
                <a:latin typeface="Noto Sans"/>
                <a:cs typeface="Noto Sans"/>
              </a:rPr>
              <a:t>Python </a:t>
            </a:r>
            <a:r>
              <a:rPr sz="2050" spc="15" dirty="0">
                <a:latin typeface="Noto Sans"/>
                <a:cs typeface="Noto Sans"/>
              </a:rPr>
              <a:t>C extension library for </a:t>
            </a:r>
            <a:r>
              <a:rPr sz="2050" spc="10" dirty="0">
                <a:latin typeface="Noto Sans"/>
                <a:cs typeface="Noto Sans"/>
              </a:rPr>
              <a:t>array-oriented </a:t>
            </a:r>
            <a:r>
              <a:rPr sz="2050" spc="-10" dirty="0">
                <a:latin typeface="Noto Sans"/>
                <a:cs typeface="Noto Sans"/>
              </a:rPr>
              <a:t>computing  </a:t>
            </a:r>
            <a:r>
              <a:rPr sz="2050" spc="5" dirty="0">
                <a:latin typeface="Noto Sans"/>
                <a:cs typeface="Noto Sans"/>
              </a:rPr>
              <a:t>Efficient</a:t>
            </a:r>
            <a:endParaRPr sz="2050" dirty="0">
              <a:latin typeface="Noto Sans"/>
              <a:cs typeface="Noto Sans"/>
            </a:endParaRPr>
          </a:p>
          <a:p>
            <a:pPr marL="357505">
              <a:lnSpc>
                <a:spcPct val="100000"/>
              </a:lnSpc>
              <a:spcBef>
                <a:spcPts val="20"/>
              </a:spcBef>
            </a:pPr>
            <a:r>
              <a:rPr sz="2050" spc="-5" dirty="0">
                <a:latin typeface="Noto Sans"/>
                <a:cs typeface="Noto Sans"/>
              </a:rPr>
              <a:t>In-memory</a:t>
            </a:r>
            <a:endParaRPr sz="2050" dirty="0">
              <a:latin typeface="Noto Sans"/>
              <a:cs typeface="Noto Sans"/>
            </a:endParaRPr>
          </a:p>
          <a:p>
            <a:pPr marL="357505">
              <a:lnSpc>
                <a:spcPct val="100000"/>
              </a:lnSpc>
              <a:spcBef>
                <a:spcPts val="20"/>
              </a:spcBef>
            </a:pPr>
            <a:r>
              <a:rPr sz="2050" spc="-5" dirty="0">
                <a:latin typeface="Noto Sans"/>
                <a:cs typeface="Noto Sans"/>
              </a:rPr>
              <a:t>Contiguous </a:t>
            </a:r>
            <a:r>
              <a:rPr sz="2050" spc="15" dirty="0">
                <a:latin typeface="Noto Sans"/>
                <a:cs typeface="Noto Sans"/>
              </a:rPr>
              <a:t>(or</a:t>
            </a:r>
            <a:r>
              <a:rPr sz="2050" spc="50" dirty="0">
                <a:latin typeface="Noto Sans"/>
                <a:cs typeface="Noto Sans"/>
              </a:rPr>
              <a:t> </a:t>
            </a:r>
            <a:r>
              <a:rPr sz="2050" spc="10" dirty="0">
                <a:latin typeface="Noto Sans"/>
                <a:cs typeface="Noto Sans"/>
              </a:rPr>
              <a:t>Strided)</a:t>
            </a:r>
            <a:endParaRPr sz="2050" dirty="0">
              <a:latin typeface="Noto Sans"/>
              <a:cs typeface="Noto Sans"/>
            </a:endParaRPr>
          </a:p>
          <a:p>
            <a:pPr marL="357505">
              <a:lnSpc>
                <a:spcPct val="100000"/>
              </a:lnSpc>
              <a:spcBef>
                <a:spcPts val="20"/>
              </a:spcBef>
            </a:pPr>
            <a:r>
              <a:rPr sz="2050" spc="5" dirty="0">
                <a:latin typeface="Noto Sans"/>
                <a:cs typeface="Noto Sans"/>
              </a:rPr>
              <a:t>Homogeneous </a:t>
            </a:r>
            <a:r>
              <a:rPr sz="2050" spc="10" dirty="0">
                <a:latin typeface="Noto Sans"/>
                <a:cs typeface="Noto Sans"/>
              </a:rPr>
              <a:t>(but </a:t>
            </a:r>
            <a:r>
              <a:rPr sz="2050" spc="5" dirty="0">
                <a:latin typeface="Noto Sans"/>
                <a:cs typeface="Noto Sans"/>
              </a:rPr>
              <a:t>types </a:t>
            </a:r>
            <a:r>
              <a:rPr sz="2050" spc="-20" dirty="0">
                <a:latin typeface="Noto Sans"/>
                <a:cs typeface="Noto Sans"/>
              </a:rPr>
              <a:t>can </a:t>
            </a:r>
            <a:r>
              <a:rPr sz="2050" spc="10" dirty="0">
                <a:latin typeface="Noto Sans"/>
                <a:cs typeface="Noto Sans"/>
              </a:rPr>
              <a:t>be</a:t>
            </a:r>
            <a:r>
              <a:rPr sz="2050" spc="70" dirty="0">
                <a:latin typeface="Noto Sans"/>
                <a:cs typeface="Noto Sans"/>
              </a:rPr>
              <a:t> </a:t>
            </a:r>
            <a:r>
              <a:rPr sz="2050" spc="-10" dirty="0">
                <a:latin typeface="Noto Sans"/>
                <a:cs typeface="Noto Sans"/>
              </a:rPr>
              <a:t>algebraic)</a:t>
            </a:r>
            <a:endParaRPr sz="2050" dirty="0">
              <a:latin typeface="Noto Sans"/>
              <a:cs typeface="Noto Sans"/>
            </a:endParaRPr>
          </a:p>
        </p:txBody>
      </p:sp>
      <p:grpSp>
        <p:nvGrpSpPr>
          <p:cNvPr id="33" name="object 9"/>
          <p:cNvGrpSpPr/>
          <p:nvPr/>
        </p:nvGrpSpPr>
        <p:grpSpPr>
          <a:xfrm>
            <a:off x="4095195" y="2914461"/>
            <a:ext cx="7777480" cy="3835400"/>
            <a:chOff x="690880" y="2103120"/>
            <a:chExt cx="7777480" cy="3835400"/>
          </a:xfrm>
        </p:grpSpPr>
        <p:sp>
          <p:nvSpPr>
            <p:cNvPr id="34" name="object 10"/>
            <p:cNvSpPr/>
            <p:nvPr/>
          </p:nvSpPr>
          <p:spPr>
            <a:xfrm>
              <a:off x="868680" y="2103119"/>
              <a:ext cx="7599680" cy="2001520"/>
            </a:xfrm>
            <a:custGeom>
              <a:avLst/>
              <a:gdLst/>
              <a:ahLst/>
              <a:cxnLst/>
              <a:rect l="l" t="t" r="r" b="b"/>
              <a:pathLst>
                <a:path w="7599680" h="2001520">
                  <a:moveTo>
                    <a:pt x="81280" y="162560"/>
                  </a:moveTo>
                  <a:lnTo>
                    <a:pt x="0" y="162560"/>
                  </a:lnTo>
                  <a:lnTo>
                    <a:pt x="0" y="1838960"/>
                  </a:lnTo>
                  <a:lnTo>
                    <a:pt x="81280" y="1838960"/>
                  </a:lnTo>
                  <a:lnTo>
                    <a:pt x="81280" y="162560"/>
                  </a:lnTo>
                  <a:close/>
                </a:path>
                <a:path w="7599680" h="2001520">
                  <a:moveTo>
                    <a:pt x="7437107" y="1920240"/>
                  </a:moveTo>
                  <a:lnTo>
                    <a:pt x="162560" y="1920240"/>
                  </a:lnTo>
                  <a:lnTo>
                    <a:pt x="162560" y="2001520"/>
                  </a:lnTo>
                  <a:lnTo>
                    <a:pt x="7437107" y="2001520"/>
                  </a:lnTo>
                  <a:lnTo>
                    <a:pt x="7437107" y="1920240"/>
                  </a:lnTo>
                  <a:close/>
                </a:path>
                <a:path w="7599680" h="2001520">
                  <a:moveTo>
                    <a:pt x="7437120" y="0"/>
                  </a:moveTo>
                  <a:lnTo>
                    <a:pt x="162560" y="0"/>
                  </a:lnTo>
                  <a:lnTo>
                    <a:pt x="162560" y="81280"/>
                  </a:lnTo>
                  <a:lnTo>
                    <a:pt x="7437120" y="81280"/>
                  </a:lnTo>
                  <a:lnTo>
                    <a:pt x="7437120" y="0"/>
                  </a:lnTo>
                  <a:close/>
                </a:path>
                <a:path w="7599680" h="2001520">
                  <a:moveTo>
                    <a:pt x="7599680" y="162560"/>
                  </a:moveTo>
                  <a:lnTo>
                    <a:pt x="7518400" y="162560"/>
                  </a:lnTo>
                  <a:lnTo>
                    <a:pt x="7518400" y="1838960"/>
                  </a:lnTo>
                  <a:lnTo>
                    <a:pt x="7599680" y="1838960"/>
                  </a:lnTo>
                  <a:lnTo>
                    <a:pt x="7599680" y="162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1"/>
            <p:cNvSpPr/>
            <p:nvPr/>
          </p:nvSpPr>
          <p:spPr>
            <a:xfrm>
              <a:off x="868680" y="2103120"/>
              <a:ext cx="162560" cy="1625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2"/>
            <p:cNvSpPr/>
            <p:nvPr/>
          </p:nvSpPr>
          <p:spPr>
            <a:xfrm>
              <a:off x="8305799" y="2103120"/>
              <a:ext cx="162559" cy="1625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/>
            <p:cNvSpPr/>
            <p:nvPr/>
          </p:nvSpPr>
          <p:spPr>
            <a:xfrm>
              <a:off x="8305799" y="3942080"/>
              <a:ext cx="162559" cy="1625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4"/>
            <p:cNvSpPr/>
            <p:nvPr/>
          </p:nvSpPr>
          <p:spPr>
            <a:xfrm>
              <a:off x="868680" y="3942080"/>
              <a:ext cx="162560" cy="1625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5"/>
            <p:cNvSpPr/>
            <p:nvPr/>
          </p:nvSpPr>
          <p:spPr>
            <a:xfrm>
              <a:off x="949960" y="2184400"/>
              <a:ext cx="7437120" cy="18389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6"/>
            <p:cNvSpPr/>
            <p:nvPr/>
          </p:nvSpPr>
          <p:spPr>
            <a:xfrm>
              <a:off x="690880" y="4577080"/>
              <a:ext cx="101600" cy="101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7"/>
            <p:cNvSpPr/>
            <p:nvPr/>
          </p:nvSpPr>
          <p:spPr>
            <a:xfrm>
              <a:off x="1036320" y="4892040"/>
              <a:ext cx="101600" cy="101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8"/>
            <p:cNvSpPr/>
            <p:nvPr/>
          </p:nvSpPr>
          <p:spPr>
            <a:xfrm>
              <a:off x="1036320" y="5207000"/>
              <a:ext cx="101600" cy="101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9"/>
            <p:cNvSpPr/>
            <p:nvPr/>
          </p:nvSpPr>
          <p:spPr>
            <a:xfrm>
              <a:off x="1036320" y="5521960"/>
              <a:ext cx="101600" cy="101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0"/>
            <p:cNvSpPr/>
            <p:nvPr/>
          </p:nvSpPr>
          <p:spPr>
            <a:xfrm>
              <a:off x="1036320" y="5836920"/>
              <a:ext cx="101600" cy="10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21"/>
          <p:cNvSpPr txBox="1"/>
          <p:nvPr/>
        </p:nvSpPr>
        <p:spPr>
          <a:xfrm>
            <a:off x="606702" y="5096321"/>
            <a:ext cx="4662170" cy="1602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7505" marR="5080" indent="-345440">
              <a:lnSpc>
                <a:spcPct val="100800"/>
              </a:lnSpc>
              <a:spcBef>
                <a:spcPts val="110"/>
              </a:spcBef>
            </a:pPr>
            <a:r>
              <a:rPr sz="2050" spc="15" dirty="0">
                <a:latin typeface="Noto Sans"/>
                <a:cs typeface="Noto Sans"/>
              </a:rPr>
              <a:t>NumPy is </a:t>
            </a:r>
            <a:r>
              <a:rPr sz="2050" spc="5" dirty="0">
                <a:latin typeface="Noto Sans"/>
                <a:cs typeface="Noto Sans"/>
              </a:rPr>
              <a:t>suited </a:t>
            </a:r>
            <a:r>
              <a:rPr sz="2050" spc="-5" dirty="0">
                <a:latin typeface="Noto Sans"/>
                <a:cs typeface="Noto Sans"/>
              </a:rPr>
              <a:t>to many </a:t>
            </a:r>
            <a:r>
              <a:rPr sz="2050" spc="5" dirty="0">
                <a:latin typeface="Noto Sans"/>
                <a:cs typeface="Noto Sans"/>
              </a:rPr>
              <a:t>applications  </a:t>
            </a:r>
            <a:r>
              <a:rPr sz="2050" spc="-65" dirty="0">
                <a:latin typeface="Noto Sans"/>
                <a:cs typeface="Noto Sans"/>
              </a:rPr>
              <a:t>Image</a:t>
            </a:r>
            <a:r>
              <a:rPr sz="2050" spc="55" dirty="0">
                <a:latin typeface="Noto Sans"/>
                <a:cs typeface="Noto Sans"/>
              </a:rPr>
              <a:t> </a:t>
            </a:r>
            <a:r>
              <a:rPr sz="2050" spc="-5" dirty="0">
                <a:latin typeface="Noto Sans"/>
                <a:cs typeface="Noto Sans"/>
              </a:rPr>
              <a:t>processing</a:t>
            </a:r>
            <a:endParaRPr sz="2050" dirty="0">
              <a:latin typeface="Noto Sans"/>
              <a:cs typeface="Noto Sans"/>
            </a:endParaRPr>
          </a:p>
          <a:p>
            <a:pPr marL="357505" marR="2159000">
              <a:lnSpc>
                <a:spcPct val="100800"/>
              </a:lnSpc>
            </a:pPr>
            <a:r>
              <a:rPr sz="2050" spc="-25" dirty="0">
                <a:latin typeface="Noto Sans"/>
                <a:cs typeface="Noto Sans"/>
              </a:rPr>
              <a:t>Signal </a:t>
            </a:r>
            <a:r>
              <a:rPr sz="2050" spc="-5" dirty="0">
                <a:latin typeface="Noto Sans"/>
                <a:cs typeface="Noto Sans"/>
              </a:rPr>
              <a:t>processing  </a:t>
            </a:r>
            <a:r>
              <a:rPr sz="2050" dirty="0">
                <a:latin typeface="Noto Sans"/>
                <a:cs typeface="Noto Sans"/>
              </a:rPr>
              <a:t>Linear</a:t>
            </a:r>
            <a:r>
              <a:rPr sz="2050" spc="40" dirty="0">
                <a:latin typeface="Noto Sans"/>
                <a:cs typeface="Noto Sans"/>
              </a:rPr>
              <a:t> </a:t>
            </a:r>
            <a:r>
              <a:rPr sz="2050" spc="-10" dirty="0">
                <a:latin typeface="Noto Sans"/>
                <a:cs typeface="Noto Sans"/>
              </a:rPr>
              <a:t>algebra</a:t>
            </a:r>
            <a:endParaRPr sz="2050" dirty="0">
              <a:latin typeface="Noto Sans"/>
              <a:cs typeface="Noto Sans"/>
            </a:endParaRPr>
          </a:p>
          <a:p>
            <a:pPr marL="357505">
              <a:lnSpc>
                <a:spcPct val="100000"/>
              </a:lnSpc>
              <a:spcBef>
                <a:spcPts val="20"/>
              </a:spcBef>
            </a:pPr>
            <a:r>
              <a:rPr sz="2050" spc="5" dirty="0">
                <a:latin typeface="Noto Sans"/>
                <a:cs typeface="Noto Sans"/>
              </a:rPr>
              <a:t>A </a:t>
            </a:r>
            <a:r>
              <a:rPr sz="2050" spc="15" dirty="0">
                <a:latin typeface="Noto Sans"/>
                <a:cs typeface="Noto Sans"/>
              </a:rPr>
              <a:t>plethora of</a:t>
            </a:r>
            <a:r>
              <a:rPr sz="2050" spc="-5" dirty="0">
                <a:latin typeface="Noto Sans"/>
                <a:cs typeface="Noto Sans"/>
              </a:rPr>
              <a:t> </a:t>
            </a:r>
            <a:r>
              <a:rPr sz="2050" spc="15" dirty="0">
                <a:latin typeface="Noto Sans"/>
                <a:cs typeface="Noto Sans"/>
              </a:rPr>
              <a:t>others</a:t>
            </a:r>
            <a:endParaRPr sz="2050" dirty="0">
              <a:latin typeface="Noto Sans"/>
              <a:cs typeface="Noto Sans"/>
            </a:endParaRPr>
          </a:p>
        </p:txBody>
      </p:sp>
      <p:sp>
        <p:nvSpPr>
          <p:cNvPr id="46" name="object 8"/>
          <p:cNvSpPr txBox="1"/>
          <p:nvPr/>
        </p:nvSpPr>
        <p:spPr>
          <a:xfrm>
            <a:off x="838200" y="1268502"/>
            <a:ext cx="8439150" cy="1602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7505" marR="5080" indent="-345440">
              <a:lnSpc>
                <a:spcPct val="100800"/>
              </a:lnSpc>
              <a:spcBef>
                <a:spcPts val="110"/>
              </a:spcBef>
            </a:pPr>
            <a:r>
              <a:rPr sz="2050" spc="15" dirty="0">
                <a:latin typeface="Noto Sans"/>
                <a:cs typeface="Noto Sans"/>
              </a:rPr>
              <a:t>NumPy is </a:t>
            </a:r>
            <a:r>
              <a:rPr sz="2050" spc="5" dirty="0">
                <a:latin typeface="Noto Sans"/>
                <a:cs typeface="Noto Sans"/>
              </a:rPr>
              <a:t>a </a:t>
            </a:r>
            <a:r>
              <a:rPr sz="2050" spc="10" dirty="0">
                <a:latin typeface="Noto Sans"/>
                <a:cs typeface="Noto Sans"/>
              </a:rPr>
              <a:t>Python </a:t>
            </a:r>
            <a:r>
              <a:rPr sz="2050" spc="15" dirty="0">
                <a:latin typeface="Noto Sans"/>
                <a:cs typeface="Noto Sans"/>
              </a:rPr>
              <a:t>C extension library for </a:t>
            </a:r>
            <a:r>
              <a:rPr sz="2050" spc="10" dirty="0">
                <a:latin typeface="Noto Sans"/>
                <a:cs typeface="Noto Sans"/>
              </a:rPr>
              <a:t>array-oriented </a:t>
            </a:r>
            <a:r>
              <a:rPr sz="2050" spc="-10" dirty="0">
                <a:latin typeface="Noto Sans"/>
                <a:cs typeface="Noto Sans"/>
              </a:rPr>
              <a:t>computing  </a:t>
            </a:r>
            <a:r>
              <a:rPr sz="2050" spc="5" dirty="0">
                <a:latin typeface="Noto Sans"/>
                <a:cs typeface="Noto Sans"/>
              </a:rPr>
              <a:t>Efficient</a:t>
            </a:r>
            <a:endParaRPr sz="2050" dirty="0">
              <a:latin typeface="Noto Sans"/>
              <a:cs typeface="Noto Sans"/>
            </a:endParaRPr>
          </a:p>
          <a:p>
            <a:pPr marL="357505">
              <a:lnSpc>
                <a:spcPct val="100000"/>
              </a:lnSpc>
              <a:spcBef>
                <a:spcPts val="20"/>
              </a:spcBef>
            </a:pPr>
            <a:r>
              <a:rPr sz="2050" spc="-5" dirty="0">
                <a:latin typeface="Noto Sans"/>
                <a:cs typeface="Noto Sans"/>
              </a:rPr>
              <a:t>In-memory</a:t>
            </a:r>
            <a:endParaRPr sz="2050" dirty="0">
              <a:latin typeface="Noto Sans"/>
              <a:cs typeface="Noto Sans"/>
            </a:endParaRPr>
          </a:p>
          <a:p>
            <a:pPr marL="357505">
              <a:lnSpc>
                <a:spcPct val="100000"/>
              </a:lnSpc>
              <a:spcBef>
                <a:spcPts val="20"/>
              </a:spcBef>
            </a:pPr>
            <a:r>
              <a:rPr sz="2050" spc="-5" dirty="0">
                <a:latin typeface="Noto Sans"/>
                <a:cs typeface="Noto Sans"/>
              </a:rPr>
              <a:t>Contiguous </a:t>
            </a:r>
            <a:r>
              <a:rPr sz="2050" spc="15" dirty="0">
                <a:latin typeface="Noto Sans"/>
                <a:cs typeface="Noto Sans"/>
              </a:rPr>
              <a:t>(or</a:t>
            </a:r>
            <a:r>
              <a:rPr sz="2050" spc="50" dirty="0">
                <a:latin typeface="Noto Sans"/>
                <a:cs typeface="Noto Sans"/>
              </a:rPr>
              <a:t> </a:t>
            </a:r>
            <a:r>
              <a:rPr sz="2050" spc="10" dirty="0">
                <a:latin typeface="Noto Sans"/>
                <a:cs typeface="Noto Sans"/>
              </a:rPr>
              <a:t>Strided)</a:t>
            </a:r>
            <a:endParaRPr sz="2050" dirty="0">
              <a:latin typeface="Noto Sans"/>
              <a:cs typeface="Noto Sans"/>
            </a:endParaRPr>
          </a:p>
          <a:p>
            <a:pPr marL="357505">
              <a:lnSpc>
                <a:spcPct val="100000"/>
              </a:lnSpc>
              <a:spcBef>
                <a:spcPts val="20"/>
              </a:spcBef>
            </a:pPr>
            <a:r>
              <a:rPr sz="2050" spc="5" dirty="0">
                <a:latin typeface="Noto Sans"/>
                <a:cs typeface="Noto Sans"/>
              </a:rPr>
              <a:t>Homogeneous </a:t>
            </a:r>
            <a:r>
              <a:rPr sz="2050" spc="10" dirty="0">
                <a:latin typeface="Noto Sans"/>
                <a:cs typeface="Noto Sans"/>
              </a:rPr>
              <a:t>(but </a:t>
            </a:r>
            <a:r>
              <a:rPr sz="2050" spc="5" dirty="0">
                <a:latin typeface="Noto Sans"/>
                <a:cs typeface="Noto Sans"/>
              </a:rPr>
              <a:t>types </a:t>
            </a:r>
            <a:r>
              <a:rPr sz="2050" spc="-20" dirty="0">
                <a:latin typeface="Noto Sans"/>
                <a:cs typeface="Noto Sans"/>
              </a:rPr>
              <a:t>can </a:t>
            </a:r>
            <a:r>
              <a:rPr sz="2050" spc="10" dirty="0">
                <a:latin typeface="Noto Sans"/>
                <a:cs typeface="Noto Sans"/>
              </a:rPr>
              <a:t>be</a:t>
            </a:r>
            <a:r>
              <a:rPr sz="2050" spc="70" dirty="0">
                <a:latin typeface="Noto Sans"/>
                <a:cs typeface="Noto Sans"/>
              </a:rPr>
              <a:t> </a:t>
            </a:r>
            <a:r>
              <a:rPr sz="2050" spc="-10" dirty="0">
                <a:latin typeface="Noto Sans"/>
                <a:cs typeface="Noto Sans"/>
              </a:rPr>
              <a:t>algebraic)</a:t>
            </a:r>
            <a:endParaRPr sz="2050" dirty="0">
              <a:latin typeface="Noto Sans"/>
              <a:cs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81406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4351815" y="834730"/>
            <a:ext cx="338963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spc="-345" smtClean="0"/>
              <a:t>Array</a:t>
            </a:r>
            <a:r>
              <a:rPr lang="en-US" spc="-585" smtClean="0"/>
              <a:t> </a:t>
            </a:r>
            <a:r>
              <a:rPr lang="en-US" spc="-325" smtClean="0"/>
              <a:t>Shape</a:t>
            </a:r>
            <a:endParaRPr lang="en-US" spc="-325" dirty="0"/>
          </a:p>
        </p:txBody>
      </p:sp>
      <p:sp>
        <p:nvSpPr>
          <p:cNvPr id="5" name="object 3"/>
          <p:cNvSpPr txBox="1"/>
          <p:nvPr/>
        </p:nvSpPr>
        <p:spPr>
          <a:xfrm>
            <a:off x="1878491" y="1535770"/>
            <a:ext cx="8332470" cy="89154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3039745" marR="5080" indent="-3027680">
              <a:lnSpc>
                <a:spcPct val="73800"/>
              </a:lnSpc>
              <a:spcBef>
                <a:spcPts val="1150"/>
              </a:spcBef>
            </a:pPr>
            <a:r>
              <a:rPr sz="3250" b="1" spc="-195" dirty="0">
                <a:latin typeface="Verdana"/>
                <a:cs typeface="Verdana"/>
              </a:rPr>
              <a:t>One</a:t>
            </a:r>
            <a:r>
              <a:rPr sz="3250" b="1" spc="-425" dirty="0">
                <a:latin typeface="Verdana"/>
                <a:cs typeface="Verdana"/>
              </a:rPr>
              <a:t> </a:t>
            </a:r>
            <a:r>
              <a:rPr sz="3250" b="1" spc="-260" dirty="0">
                <a:latin typeface="Verdana"/>
                <a:cs typeface="Verdana"/>
              </a:rPr>
              <a:t>dimensional</a:t>
            </a:r>
            <a:r>
              <a:rPr sz="3250" b="1" spc="-395" dirty="0">
                <a:latin typeface="Verdana"/>
                <a:cs typeface="Verdana"/>
              </a:rPr>
              <a:t> </a:t>
            </a:r>
            <a:r>
              <a:rPr sz="3250" b="1" spc="-310" dirty="0">
                <a:latin typeface="Verdana"/>
                <a:cs typeface="Verdana"/>
              </a:rPr>
              <a:t>arrays</a:t>
            </a:r>
            <a:r>
              <a:rPr sz="3250" b="1" spc="-420" dirty="0">
                <a:latin typeface="Verdana"/>
                <a:cs typeface="Verdana"/>
              </a:rPr>
              <a:t> </a:t>
            </a:r>
            <a:r>
              <a:rPr sz="3250" b="1" spc="-265" dirty="0">
                <a:latin typeface="Verdana"/>
                <a:cs typeface="Verdana"/>
              </a:rPr>
              <a:t>have</a:t>
            </a:r>
            <a:r>
              <a:rPr sz="3250" b="1" spc="-425" dirty="0">
                <a:latin typeface="Verdana"/>
                <a:cs typeface="Verdana"/>
              </a:rPr>
              <a:t> </a:t>
            </a:r>
            <a:r>
              <a:rPr sz="3250" b="1" spc="-225" dirty="0">
                <a:latin typeface="Verdana"/>
                <a:cs typeface="Verdana"/>
              </a:rPr>
              <a:t>a</a:t>
            </a:r>
            <a:r>
              <a:rPr sz="3250" b="1" spc="-420" dirty="0">
                <a:latin typeface="Verdana"/>
                <a:cs typeface="Verdana"/>
              </a:rPr>
              <a:t> </a:t>
            </a:r>
            <a:r>
              <a:rPr sz="3250" b="1" spc="-300" dirty="0">
                <a:latin typeface="Verdana"/>
                <a:cs typeface="Verdana"/>
              </a:rPr>
              <a:t>1-tuple</a:t>
            </a:r>
            <a:r>
              <a:rPr sz="3250" b="1" spc="-425" dirty="0">
                <a:latin typeface="Verdana"/>
                <a:cs typeface="Verdana"/>
              </a:rPr>
              <a:t> </a:t>
            </a:r>
            <a:r>
              <a:rPr sz="3250" b="1" spc="-200" dirty="0">
                <a:latin typeface="Verdana"/>
                <a:cs typeface="Verdana"/>
              </a:rPr>
              <a:t>for  </a:t>
            </a:r>
            <a:r>
              <a:rPr sz="3250" b="1" spc="-240" dirty="0">
                <a:latin typeface="Verdana"/>
                <a:cs typeface="Verdana"/>
              </a:rPr>
              <a:t>their</a:t>
            </a:r>
            <a:r>
              <a:rPr sz="3250" b="1" spc="-385" dirty="0">
                <a:latin typeface="Verdana"/>
                <a:cs typeface="Verdana"/>
              </a:rPr>
              <a:t> </a:t>
            </a:r>
            <a:r>
              <a:rPr sz="3250" b="1" spc="-265" dirty="0">
                <a:latin typeface="Verdana"/>
                <a:cs typeface="Verdana"/>
              </a:rPr>
              <a:t>shape</a:t>
            </a:r>
            <a:endParaRPr sz="3250" dirty="0">
              <a:latin typeface="Verdana"/>
              <a:cs typeface="Verdana"/>
            </a:endParaRPr>
          </a:p>
        </p:txBody>
      </p:sp>
      <p:grpSp>
        <p:nvGrpSpPr>
          <p:cNvPr id="6" name="object 4"/>
          <p:cNvGrpSpPr/>
          <p:nvPr/>
        </p:nvGrpSpPr>
        <p:grpSpPr>
          <a:xfrm>
            <a:off x="2180750" y="2584789"/>
            <a:ext cx="7731759" cy="2560320"/>
            <a:chOff x="1163319" y="2468879"/>
            <a:chExt cx="7731759" cy="2560320"/>
          </a:xfrm>
        </p:grpSpPr>
        <p:sp>
          <p:nvSpPr>
            <p:cNvPr id="7" name="object 5"/>
            <p:cNvSpPr/>
            <p:nvPr/>
          </p:nvSpPr>
          <p:spPr>
            <a:xfrm>
              <a:off x="1163320" y="2468879"/>
              <a:ext cx="7731759" cy="2560320"/>
            </a:xfrm>
            <a:custGeom>
              <a:avLst/>
              <a:gdLst/>
              <a:ahLst/>
              <a:cxnLst/>
              <a:rect l="l" t="t" r="r" b="b"/>
              <a:pathLst>
                <a:path w="7731759" h="2560320">
                  <a:moveTo>
                    <a:pt x="81280" y="162560"/>
                  </a:moveTo>
                  <a:lnTo>
                    <a:pt x="0" y="162560"/>
                  </a:lnTo>
                  <a:lnTo>
                    <a:pt x="0" y="2397760"/>
                  </a:lnTo>
                  <a:lnTo>
                    <a:pt x="81280" y="2397760"/>
                  </a:lnTo>
                  <a:lnTo>
                    <a:pt x="81280" y="162560"/>
                  </a:lnTo>
                  <a:close/>
                </a:path>
                <a:path w="7731759" h="2560320">
                  <a:moveTo>
                    <a:pt x="7569200" y="2479040"/>
                  </a:moveTo>
                  <a:lnTo>
                    <a:pt x="162560" y="2479040"/>
                  </a:lnTo>
                  <a:lnTo>
                    <a:pt x="162560" y="2560320"/>
                  </a:lnTo>
                  <a:lnTo>
                    <a:pt x="7569200" y="2560320"/>
                  </a:lnTo>
                  <a:lnTo>
                    <a:pt x="7569200" y="2479040"/>
                  </a:lnTo>
                  <a:close/>
                </a:path>
                <a:path w="7731759" h="2560320">
                  <a:moveTo>
                    <a:pt x="7569200" y="0"/>
                  </a:moveTo>
                  <a:lnTo>
                    <a:pt x="162560" y="0"/>
                  </a:lnTo>
                  <a:lnTo>
                    <a:pt x="162560" y="81280"/>
                  </a:lnTo>
                  <a:lnTo>
                    <a:pt x="7569200" y="81280"/>
                  </a:lnTo>
                  <a:lnTo>
                    <a:pt x="7569200" y="0"/>
                  </a:lnTo>
                  <a:close/>
                </a:path>
                <a:path w="7731759" h="2560320">
                  <a:moveTo>
                    <a:pt x="7731760" y="162560"/>
                  </a:moveTo>
                  <a:lnTo>
                    <a:pt x="7650480" y="162560"/>
                  </a:lnTo>
                  <a:lnTo>
                    <a:pt x="7650480" y="2397760"/>
                  </a:lnTo>
                  <a:lnTo>
                    <a:pt x="7731760" y="2397760"/>
                  </a:lnTo>
                  <a:lnTo>
                    <a:pt x="7731760" y="162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1163319" y="2468879"/>
              <a:ext cx="162559" cy="1625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8732519" y="2468879"/>
              <a:ext cx="162559" cy="1625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/>
            <p:cNvSpPr/>
            <p:nvPr/>
          </p:nvSpPr>
          <p:spPr>
            <a:xfrm>
              <a:off x="8732519" y="4866639"/>
              <a:ext cx="162559" cy="1625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/>
            <p:cNvSpPr/>
            <p:nvPr/>
          </p:nvSpPr>
          <p:spPr>
            <a:xfrm>
              <a:off x="1163319" y="4866639"/>
              <a:ext cx="162559" cy="1625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1244599" y="2550159"/>
              <a:ext cx="7569200" cy="23977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781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972819" y="749299"/>
            <a:ext cx="8117205" cy="525780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3250" spc="-265" smtClean="0"/>
              <a:t>...Two</a:t>
            </a:r>
            <a:r>
              <a:rPr lang="en-US" sz="3250" spc="-370" smtClean="0"/>
              <a:t> </a:t>
            </a:r>
            <a:r>
              <a:rPr lang="en-US" sz="3250" spc="-260" smtClean="0"/>
              <a:t>dimensional</a:t>
            </a:r>
            <a:r>
              <a:rPr lang="en-US" sz="3250" spc="-400" smtClean="0"/>
              <a:t> </a:t>
            </a:r>
            <a:r>
              <a:rPr lang="en-US" sz="3250" spc="-310" smtClean="0"/>
              <a:t>arrays</a:t>
            </a:r>
            <a:r>
              <a:rPr lang="en-US" sz="3250" spc="-425" smtClean="0"/>
              <a:t> </a:t>
            </a:r>
            <a:r>
              <a:rPr lang="en-US" sz="3250" spc="-265" smtClean="0"/>
              <a:t>have</a:t>
            </a:r>
            <a:r>
              <a:rPr lang="en-US" sz="3250" spc="-430" smtClean="0"/>
              <a:t> </a:t>
            </a:r>
            <a:r>
              <a:rPr lang="en-US" sz="3250" spc="-225" smtClean="0"/>
              <a:t>a</a:t>
            </a:r>
            <a:r>
              <a:rPr lang="en-US" sz="3250" spc="-425" smtClean="0"/>
              <a:t> </a:t>
            </a:r>
            <a:r>
              <a:rPr lang="en-US" sz="3250" spc="-204" smtClean="0"/>
              <a:t>2-tuple</a:t>
            </a:r>
            <a:endParaRPr lang="en-US" sz="3250"/>
          </a:p>
        </p:txBody>
      </p:sp>
      <p:grpSp>
        <p:nvGrpSpPr>
          <p:cNvPr id="5" name="object 3"/>
          <p:cNvGrpSpPr/>
          <p:nvPr/>
        </p:nvGrpSpPr>
        <p:grpSpPr>
          <a:xfrm>
            <a:off x="1600200" y="1432560"/>
            <a:ext cx="6847840" cy="3230880"/>
            <a:chOff x="1600200" y="1432560"/>
            <a:chExt cx="6847840" cy="3230880"/>
          </a:xfrm>
        </p:grpSpPr>
        <p:sp>
          <p:nvSpPr>
            <p:cNvPr id="6" name="object 4"/>
            <p:cNvSpPr/>
            <p:nvPr/>
          </p:nvSpPr>
          <p:spPr>
            <a:xfrm>
              <a:off x="1600200" y="1432559"/>
              <a:ext cx="6847840" cy="3230880"/>
            </a:xfrm>
            <a:custGeom>
              <a:avLst/>
              <a:gdLst/>
              <a:ahLst/>
              <a:cxnLst/>
              <a:rect l="l" t="t" r="r" b="b"/>
              <a:pathLst>
                <a:path w="6847840" h="3230879">
                  <a:moveTo>
                    <a:pt x="81280" y="162560"/>
                  </a:moveTo>
                  <a:lnTo>
                    <a:pt x="0" y="162560"/>
                  </a:lnTo>
                  <a:lnTo>
                    <a:pt x="0" y="3068320"/>
                  </a:lnTo>
                  <a:lnTo>
                    <a:pt x="81280" y="3068320"/>
                  </a:lnTo>
                  <a:lnTo>
                    <a:pt x="81280" y="162560"/>
                  </a:lnTo>
                  <a:close/>
                </a:path>
                <a:path w="6847840" h="3230879">
                  <a:moveTo>
                    <a:pt x="6685280" y="3149600"/>
                  </a:moveTo>
                  <a:lnTo>
                    <a:pt x="162560" y="3149600"/>
                  </a:lnTo>
                  <a:lnTo>
                    <a:pt x="162560" y="3230880"/>
                  </a:lnTo>
                  <a:lnTo>
                    <a:pt x="6685280" y="3230880"/>
                  </a:lnTo>
                  <a:lnTo>
                    <a:pt x="6685280" y="3149600"/>
                  </a:lnTo>
                  <a:close/>
                </a:path>
                <a:path w="6847840" h="3230879">
                  <a:moveTo>
                    <a:pt x="6685280" y="0"/>
                  </a:moveTo>
                  <a:lnTo>
                    <a:pt x="162560" y="0"/>
                  </a:lnTo>
                  <a:lnTo>
                    <a:pt x="162560" y="81280"/>
                  </a:lnTo>
                  <a:lnTo>
                    <a:pt x="6685280" y="81280"/>
                  </a:lnTo>
                  <a:lnTo>
                    <a:pt x="6685280" y="0"/>
                  </a:lnTo>
                  <a:close/>
                </a:path>
                <a:path w="6847840" h="3230879">
                  <a:moveTo>
                    <a:pt x="6847840" y="162560"/>
                  </a:moveTo>
                  <a:lnTo>
                    <a:pt x="6766560" y="162560"/>
                  </a:lnTo>
                  <a:lnTo>
                    <a:pt x="6766560" y="3068320"/>
                  </a:lnTo>
                  <a:lnTo>
                    <a:pt x="6847840" y="3068320"/>
                  </a:lnTo>
                  <a:lnTo>
                    <a:pt x="6847840" y="162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/>
            <p:cNvSpPr/>
            <p:nvPr/>
          </p:nvSpPr>
          <p:spPr>
            <a:xfrm>
              <a:off x="1600200" y="1432560"/>
              <a:ext cx="162560" cy="1625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8285480" y="1432560"/>
              <a:ext cx="162560" cy="1625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8285480" y="4500880"/>
              <a:ext cx="162560" cy="1625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/>
            <p:cNvSpPr/>
            <p:nvPr/>
          </p:nvSpPr>
          <p:spPr>
            <a:xfrm>
              <a:off x="1600200" y="4500880"/>
              <a:ext cx="162560" cy="1625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/>
            <p:cNvSpPr/>
            <p:nvPr/>
          </p:nvSpPr>
          <p:spPr>
            <a:xfrm>
              <a:off x="1681480" y="1513840"/>
              <a:ext cx="6685280" cy="30683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27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i="1" dirty="0" smtClean="0">
                <a:solidFill>
                  <a:srgbClr val="92D050"/>
                </a:solidFill>
              </a:rPr>
              <a:t>Week 1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48024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02" y="1403797"/>
            <a:ext cx="6078828" cy="4546241"/>
          </a:xfrm>
          <a:prstGeom prst="rect">
            <a:avLst/>
          </a:prstGeom>
        </p:spPr>
      </p:pic>
      <p:sp>
        <p:nvSpPr>
          <p:cNvPr id="5" name="object 8"/>
          <p:cNvSpPr txBox="1"/>
          <p:nvPr/>
        </p:nvSpPr>
        <p:spPr>
          <a:xfrm>
            <a:off x="7044743" y="1403797"/>
            <a:ext cx="4842457" cy="488306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7505" marR="5080" indent="-345440" algn="just">
              <a:lnSpc>
                <a:spcPct val="100800"/>
              </a:lnSpc>
              <a:spcBef>
                <a:spcPts val="110"/>
              </a:spcBef>
              <a:buFont typeface="Wingdings" panose="05000000000000000000" pitchFamily="2" charset="2"/>
              <a:buChar char="ü"/>
            </a:pPr>
            <a:r>
              <a:rPr lang="en-US" sz="2050" spc="15" dirty="0" smtClean="0">
                <a:latin typeface="Noto Sans"/>
                <a:cs typeface="Noto Sans"/>
              </a:rPr>
              <a:t>Data being collected is in the form of rows and column</a:t>
            </a:r>
          </a:p>
          <a:p>
            <a:pPr marL="12065" marR="5080" algn="just">
              <a:lnSpc>
                <a:spcPct val="100800"/>
              </a:lnSpc>
              <a:spcBef>
                <a:spcPts val="110"/>
              </a:spcBef>
            </a:pPr>
            <a:endParaRPr lang="en-US" sz="2050" spc="15" dirty="0" smtClean="0">
              <a:latin typeface="Noto Sans"/>
              <a:cs typeface="Noto Sans"/>
            </a:endParaRPr>
          </a:p>
          <a:p>
            <a:pPr marL="357505" marR="5080" indent="-345440" algn="just">
              <a:lnSpc>
                <a:spcPct val="100800"/>
              </a:lnSpc>
              <a:spcBef>
                <a:spcPts val="110"/>
              </a:spcBef>
              <a:buFont typeface="Wingdings" panose="05000000000000000000" pitchFamily="2" charset="2"/>
              <a:buChar char="ü"/>
            </a:pPr>
            <a:r>
              <a:rPr lang="en-US" sz="2050" spc="15" dirty="0" smtClean="0">
                <a:latin typeface="Noto Sans"/>
                <a:cs typeface="Noto Sans"/>
              </a:rPr>
              <a:t>Column – attribute- characteristic of a particular domain </a:t>
            </a:r>
            <a:r>
              <a:rPr lang="en-US" sz="2050" spc="15" dirty="0" err="1" smtClean="0">
                <a:latin typeface="Noto Sans"/>
                <a:cs typeface="Noto Sans"/>
              </a:rPr>
              <a:t>eg</a:t>
            </a:r>
            <a:r>
              <a:rPr lang="en-US" sz="2050" spc="15" dirty="0" smtClean="0">
                <a:latin typeface="Noto Sans"/>
                <a:cs typeface="Noto Sans"/>
              </a:rPr>
              <a:t>: patient : age, sex, </a:t>
            </a:r>
            <a:r>
              <a:rPr lang="en-US" sz="2050" spc="15" dirty="0" err="1" smtClean="0">
                <a:latin typeface="Noto Sans"/>
                <a:cs typeface="Noto Sans"/>
              </a:rPr>
              <a:t>dob</a:t>
            </a:r>
            <a:r>
              <a:rPr lang="en-US" sz="2050" spc="15" dirty="0" smtClean="0">
                <a:latin typeface="Noto Sans"/>
                <a:cs typeface="Noto Sans"/>
              </a:rPr>
              <a:t> ,</a:t>
            </a:r>
            <a:r>
              <a:rPr lang="en-US" sz="2050" spc="15" dirty="0" err="1" smtClean="0">
                <a:latin typeface="Noto Sans"/>
                <a:cs typeface="Noto Sans"/>
              </a:rPr>
              <a:t>etc</a:t>
            </a:r>
            <a:endParaRPr lang="en-US" sz="2050" spc="15" dirty="0" smtClean="0">
              <a:latin typeface="Noto Sans"/>
              <a:cs typeface="Noto Sans"/>
            </a:endParaRPr>
          </a:p>
          <a:p>
            <a:pPr marL="12065" marR="5080" algn="just">
              <a:lnSpc>
                <a:spcPct val="100800"/>
              </a:lnSpc>
              <a:spcBef>
                <a:spcPts val="110"/>
              </a:spcBef>
            </a:pPr>
            <a:endParaRPr lang="en-US" sz="2050" spc="15" dirty="0" smtClean="0">
              <a:latin typeface="Noto Sans"/>
              <a:cs typeface="Noto Sans"/>
            </a:endParaRPr>
          </a:p>
          <a:p>
            <a:pPr marL="357505" marR="5080" indent="-345440" algn="just">
              <a:lnSpc>
                <a:spcPct val="100800"/>
              </a:lnSpc>
              <a:spcBef>
                <a:spcPts val="110"/>
              </a:spcBef>
              <a:buFont typeface="Wingdings" panose="05000000000000000000" pitchFamily="2" charset="2"/>
              <a:buChar char="ü"/>
            </a:pPr>
            <a:r>
              <a:rPr lang="en-US" sz="2050" spc="15" dirty="0" smtClean="0">
                <a:latin typeface="Noto Sans"/>
                <a:cs typeface="Noto Sans"/>
              </a:rPr>
              <a:t>Rows- data collected from different entities </a:t>
            </a:r>
            <a:r>
              <a:rPr lang="en-US" sz="2050" spc="15" dirty="0" err="1" smtClean="0">
                <a:latin typeface="Noto Sans"/>
                <a:cs typeface="Noto Sans"/>
              </a:rPr>
              <a:t>eg</a:t>
            </a:r>
            <a:r>
              <a:rPr lang="en-US" sz="2050" spc="15" dirty="0" smtClean="0">
                <a:latin typeface="Noto Sans"/>
                <a:cs typeface="Noto Sans"/>
              </a:rPr>
              <a:t>: patients data </a:t>
            </a:r>
          </a:p>
          <a:p>
            <a:pPr marL="12065" marR="5080" algn="just">
              <a:lnSpc>
                <a:spcPct val="100800"/>
              </a:lnSpc>
              <a:spcBef>
                <a:spcPts val="110"/>
              </a:spcBef>
            </a:pPr>
            <a:endParaRPr lang="en-US" sz="2050" spc="15" dirty="0" smtClean="0">
              <a:latin typeface="Noto Sans"/>
              <a:cs typeface="Noto Sans"/>
            </a:endParaRPr>
          </a:p>
          <a:p>
            <a:pPr marL="357505" marR="5080" indent="-345440" algn="just">
              <a:lnSpc>
                <a:spcPct val="100800"/>
              </a:lnSpc>
              <a:spcBef>
                <a:spcPts val="110"/>
              </a:spcBef>
              <a:buFont typeface="Wingdings" panose="05000000000000000000" pitchFamily="2" charset="2"/>
              <a:buChar char="ü"/>
            </a:pPr>
            <a:r>
              <a:rPr lang="en-US" sz="2050" spc="15" dirty="0" smtClean="0">
                <a:latin typeface="Noto Sans"/>
                <a:cs typeface="Noto Sans"/>
              </a:rPr>
              <a:t>We may want a package to compute the elements on the matrix like mean , median , SD, transpose/inverse of a matrix  </a:t>
            </a:r>
            <a:r>
              <a:rPr lang="en-US" sz="2050" spc="15" dirty="0" err="1" smtClean="0">
                <a:latin typeface="Noto Sans"/>
                <a:cs typeface="Noto Sans"/>
              </a:rPr>
              <a:t>etc</a:t>
            </a:r>
            <a:r>
              <a:rPr lang="en-US" sz="2050" spc="15" dirty="0" smtClean="0">
                <a:latin typeface="Noto Sans"/>
                <a:cs typeface="Noto Sans"/>
              </a:rPr>
              <a:t>, </a:t>
            </a:r>
          </a:p>
          <a:p>
            <a:pPr marL="357505" marR="5080" indent="-345440" algn="just">
              <a:lnSpc>
                <a:spcPct val="100800"/>
              </a:lnSpc>
              <a:spcBef>
                <a:spcPts val="110"/>
              </a:spcBef>
            </a:pPr>
            <a:endParaRPr sz="2050" dirty="0">
              <a:latin typeface="Noto Sans"/>
              <a:cs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87109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00000"/>
                </a:solidFill>
              </a:rPr>
              <a:t>NUMPY - Methods commonly used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array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creating arrays  - 1d-[]  , 2d [[1,4], [2,3]]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Zero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</a:t>
            </a:r>
            <a:r>
              <a:rPr lang="en-US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init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array with 0’s</a:t>
            </a:r>
          </a:p>
          <a:p>
            <a:r>
              <a:rPr lang="en-US" b="1" i="1" dirty="0">
                <a:solidFill>
                  <a:srgbClr val="C00000"/>
                </a:solidFill>
              </a:rPr>
              <a:t>o</a:t>
            </a:r>
            <a:r>
              <a:rPr lang="en-US" b="1" i="1" dirty="0" smtClean="0">
                <a:solidFill>
                  <a:srgbClr val="C00000"/>
                </a:solidFill>
              </a:rPr>
              <a:t>nes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init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array with 1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’s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Shape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finding shape of array  - rows and columns are there </a:t>
            </a:r>
          </a:p>
          <a:p>
            <a:r>
              <a:rPr lang="en-US" b="1" i="1" dirty="0" err="1">
                <a:solidFill>
                  <a:srgbClr val="C00000"/>
                </a:solidFill>
              </a:rPr>
              <a:t>n</a:t>
            </a:r>
            <a:r>
              <a:rPr lang="en-US" b="1" i="1" dirty="0" err="1" smtClean="0">
                <a:solidFill>
                  <a:srgbClr val="C00000"/>
                </a:solidFill>
              </a:rPr>
              <a:t>dim</a:t>
            </a:r>
            <a:r>
              <a:rPr lang="en-US" b="1" i="1" dirty="0" smtClean="0">
                <a:solidFill>
                  <a:srgbClr val="C00000"/>
                </a:solidFill>
              </a:rPr>
              <a:t>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to find the number of dimensions</a:t>
            </a:r>
          </a:p>
          <a:p>
            <a:r>
              <a:rPr lang="en-US" b="1" i="1" dirty="0">
                <a:solidFill>
                  <a:srgbClr val="C00000"/>
                </a:solidFill>
              </a:rPr>
              <a:t>s</a:t>
            </a:r>
            <a:r>
              <a:rPr lang="en-US" b="1" i="1" dirty="0" smtClean="0">
                <a:solidFill>
                  <a:srgbClr val="C00000"/>
                </a:solidFill>
              </a:rPr>
              <a:t>ize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to find the no of elements in an array</a:t>
            </a:r>
          </a:p>
          <a:p>
            <a:r>
              <a:rPr lang="en-US" b="1" i="1" dirty="0" err="1">
                <a:solidFill>
                  <a:srgbClr val="C00000"/>
                </a:solidFill>
              </a:rPr>
              <a:t>d</a:t>
            </a:r>
            <a:r>
              <a:rPr lang="en-US" b="1" i="1" dirty="0" err="1" smtClean="0">
                <a:solidFill>
                  <a:srgbClr val="C00000"/>
                </a:solidFill>
              </a:rPr>
              <a:t>type</a:t>
            </a:r>
            <a:r>
              <a:rPr lang="en-US" b="1" i="1" dirty="0" smtClean="0">
                <a:solidFill>
                  <a:srgbClr val="C00000"/>
                </a:solidFill>
              </a:rPr>
              <a:t>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– to find datatype of array </a:t>
            </a:r>
          </a:p>
          <a:p>
            <a:r>
              <a:rPr lang="en-US" b="1" i="1" dirty="0" err="1" smtClean="0">
                <a:solidFill>
                  <a:srgbClr val="C00000"/>
                </a:solidFill>
              </a:rPr>
              <a:t>Itemsize</a:t>
            </a:r>
            <a:r>
              <a:rPr lang="en-US" b="1" i="1" dirty="0" smtClean="0">
                <a:solidFill>
                  <a:srgbClr val="C00000"/>
                </a:solidFill>
              </a:rPr>
              <a:t> 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 to find the size of one element</a:t>
            </a:r>
            <a:endParaRPr lang="en-US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56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00000"/>
                </a:solidFill>
              </a:rPr>
              <a:t>NUMPY - Methods commonly used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155" y="1825625"/>
            <a:ext cx="10838645" cy="4351338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nbytes</a:t>
            </a:r>
            <a:r>
              <a:rPr lang="en-US" dirty="0" smtClean="0"/>
              <a:t> – finding total no of bytes</a:t>
            </a:r>
          </a:p>
          <a:p>
            <a:r>
              <a:rPr lang="en-US" b="1" dirty="0">
                <a:solidFill>
                  <a:srgbClr val="C00000"/>
                </a:solidFill>
              </a:rPr>
              <a:t>f</a:t>
            </a:r>
            <a:r>
              <a:rPr lang="en-US" b="1" dirty="0" smtClean="0">
                <a:solidFill>
                  <a:srgbClr val="C00000"/>
                </a:solidFill>
              </a:rPr>
              <a:t>ill</a:t>
            </a:r>
            <a:r>
              <a:rPr lang="en-US" dirty="0" smtClean="0"/>
              <a:t> – to fill all elements with a value</a:t>
            </a:r>
          </a:p>
          <a:p>
            <a:r>
              <a:rPr lang="en-US" b="1" dirty="0" err="1" smtClean="0">
                <a:solidFill>
                  <a:srgbClr val="C00000"/>
                </a:solidFill>
              </a:rPr>
              <a:t>arange</a:t>
            </a:r>
            <a:r>
              <a:rPr lang="en-US" dirty="0" smtClean="0"/>
              <a:t> – to create </a:t>
            </a:r>
            <a:r>
              <a:rPr lang="en-US" dirty="0" err="1" smtClean="0"/>
              <a:t>seq</a:t>
            </a:r>
            <a:r>
              <a:rPr lang="en-US" dirty="0" smtClean="0"/>
              <a:t> of no within a range with fixed step  [1, 13, 2]</a:t>
            </a:r>
          </a:p>
          <a:p>
            <a:pPr marL="0" indent="0">
              <a:buNone/>
            </a:pPr>
            <a:r>
              <a:rPr lang="en-US" dirty="0" smtClean="0"/>
              <a:t>		1- start, 10 – stop , interval of 2 --- o/p{1, 3, 5, 7,9,11}</a:t>
            </a:r>
          </a:p>
          <a:p>
            <a:r>
              <a:rPr lang="en-US" b="1" dirty="0" err="1" smtClean="0">
                <a:solidFill>
                  <a:srgbClr val="C00000"/>
                </a:solidFill>
              </a:rPr>
              <a:t>linepace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-    to create list of </a:t>
            </a:r>
            <a:r>
              <a:rPr lang="en-US" dirty="0" err="1" smtClean="0"/>
              <a:t>nos</a:t>
            </a:r>
            <a:r>
              <a:rPr lang="en-US" dirty="0" smtClean="0"/>
              <a:t> within a range with </a:t>
            </a:r>
            <a:r>
              <a:rPr lang="en-US" dirty="0" err="1" smtClean="0"/>
              <a:t>var</a:t>
            </a:r>
            <a:r>
              <a:rPr lang="en-US" dirty="0" smtClean="0"/>
              <a:t> step</a:t>
            </a:r>
          </a:p>
          <a:p>
            <a:pPr marL="0" indent="0">
              <a:buNone/>
            </a:pPr>
            <a:r>
              <a:rPr lang="en-US" dirty="0" smtClean="0"/>
              <a:t>	[1,11,15]  - interval will be created by python itself automatically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e</a:t>
            </a:r>
            <a:r>
              <a:rPr lang="en-US" b="1" dirty="0" smtClean="0">
                <a:solidFill>
                  <a:srgbClr val="C00000"/>
                </a:solidFill>
              </a:rPr>
              <a:t>ye</a:t>
            </a:r>
            <a:r>
              <a:rPr lang="en-US" dirty="0" smtClean="0"/>
              <a:t> -  identity matrix – </a:t>
            </a:r>
            <a:r>
              <a:rPr lang="en-US" dirty="0" err="1" smtClean="0"/>
              <a:t>diagnaol</a:t>
            </a:r>
            <a:r>
              <a:rPr lang="en-US" dirty="0" smtClean="0"/>
              <a:t> matrix -1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random</a:t>
            </a:r>
            <a:r>
              <a:rPr lang="en-US" dirty="0" smtClean="0"/>
              <a:t> – creating different set of operations using random no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2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00000"/>
                </a:solidFill>
              </a:rPr>
              <a:t>NUMPY </a:t>
            </a:r>
            <a:r>
              <a:rPr lang="en-US" b="1" i="1" dirty="0" smtClean="0">
                <a:solidFill>
                  <a:srgbClr val="C00000"/>
                </a:solidFill>
              </a:rPr>
              <a:t>- 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1638" y="1263851"/>
            <a:ext cx="691488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</a:t>
            </a:r>
          </a:p>
          <a:p>
            <a:r>
              <a:rPr lang="en-US" dirty="0" smtClean="0"/>
              <a:t>3,8,13,18</a:t>
            </a:r>
          </a:p>
          <a:p>
            <a:r>
              <a:rPr lang="en-US" dirty="0" smtClean="0"/>
              <a:t>16,17,18,19</a:t>
            </a:r>
          </a:p>
          <a:p>
            <a:endParaRPr lang="en-US" dirty="0" smtClean="0"/>
          </a:p>
          <a:p>
            <a:r>
              <a:rPr lang="en-US" dirty="0" smtClean="0"/>
              <a:t>FURTHER PART</a:t>
            </a:r>
          </a:p>
          <a:p>
            <a:r>
              <a:rPr lang="en-US" dirty="0" smtClean="0"/>
              <a:t>[2-2, 2]  - 13</a:t>
            </a:r>
          </a:p>
          <a:p>
            <a:endParaRPr lang="en-US" dirty="0"/>
          </a:p>
          <a:p>
            <a:r>
              <a:rPr lang="en-US" dirty="0"/>
              <a:t>FURTHER PART</a:t>
            </a:r>
          </a:p>
          <a:p>
            <a:pPr marL="0" indent="0">
              <a:buNone/>
            </a:pPr>
            <a:r>
              <a:rPr lang="en-US" dirty="0" smtClean="0"/>
              <a:t>[1,2 ] [0,1]   ====[6      7]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     [11  12]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0" y="1365161"/>
            <a:ext cx="4818644" cy="42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00000"/>
                </a:solidFill>
              </a:rPr>
              <a:t>NUMPY - </a:t>
            </a:r>
            <a:r>
              <a:rPr lang="en-US" b="1" i="1" dirty="0" smtClean="0">
                <a:solidFill>
                  <a:srgbClr val="C00000"/>
                </a:solidFill>
              </a:rPr>
              <a:t>Striding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5644" y="1825625"/>
            <a:ext cx="546815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Rows</a:t>
            </a:r>
          </a:p>
          <a:p>
            <a:r>
              <a:rPr lang="en-US" dirty="0" smtClean="0"/>
              <a:t>0- start value is 0</a:t>
            </a:r>
          </a:p>
          <a:p>
            <a:r>
              <a:rPr lang="en-US" dirty="0" smtClean="0"/>
              <a:t>Stop value is not specified</a:t>
            </a:r>
          </a:p>
          <a:p>
            <a:r>
              <a:rPr lang="en-US" dirty="0" smtClean="0"/>
              <a:t>Interval of 2 </a:t>
            </a:r>
          </a:p>
          <a:p>
            <a:pPr marL="0" indent="0">
              <a:buNone/>
            </a:pPr>
            <a:r>
              <a:rPr lang="en-US" dirty="0" smtClean="0"/>
              <a:t>========</a:t>
            </a:r>
          </a:p>
          <a:p>
            <a:pPr marL="0" indent="0">
              <a:buNone/>
            </a:pPr>
            <a:r>
              <a:rPr lang="en-US" dirty="0" smtClean="0"/>
              <a:t>Column</a:t>
            </a:r>
          </a:p>
          <a:p>
            <a:pPr marL="0" indent="0">
              <a:buNone/>
            </a:pPr>
            <a:r>
              <a:rPr lang="en-US" dirty="0"/>
              <a:t>Interval of </a:t>
            </a:r>
            <a:r>
              <a:rPr lang="en-US" dirty="0" smtClean="0"/>
              <a:t>3</a:t>
            </a:r>
          </a:p>
          <a:p>
            <a:pPr marL="0" indent="0">
              <a:buNone/>
            </a:pPr>
            <a:r>
              <a:rPr lang="en-US" dirty="0" smtClean="0"/>
              <a:t>===========</a:t>
            </a:r>
          </a:p>
          <a:p>
            <a:pPr marL="0" indent="0">
              <a:buNone/>
            </a:pPr>
            <a:r>
              <a:rPr lang="en-US" dirty="0" smtClean="0"/>
              <a:t>[1     4]</a:t>
            </a:r>
          </a:p>
          <a:p>
            <a:pPr marL="0" indent="0">
              <a:buNone/>
            </a:pPr>
            <a:r>
              <a:rPr lang="en-US" dirty="0" smtClean="0"/>
              <a:t>[11 14]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7" y="2417941"/>
            <a:ext cx="5171741" cy="340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arr11 = </a:t>
            </a:r>
            <a:r>
              <a:rPr lang="en-US" dirty="0" err="1"/>
              <a:t>np.array</a:t>
            </a:r>
            <a:r>
              <a:rPr lang="en-US" dirty="0"/>
              <a:t>([1,2,3,4,5,6,7,8,9])</a:t>
            </a:r>
          </a:p>
          <a:p>
            <a:pPr marL="0" indent="0">
              <a:buNone/>
            </a:pPr>
            <a:r>
              <a:rPr lang="en-US" dirty="0"/>
              <a:t>mask = </a:t>
            </a:r>
            <a:r>
              <a:rPr lang="en-US" dirty="0" err="1"/>
              <a:t>np.array</a:t>
            </a:r>
            <a:r>
              <a:rPr lang="en-US" dirty="0"/>
              <a:t>([0,1,1,0,1,0,1,0,0],</a:t>
            </a:r>
            <a:r>
              <a:rPr lang="en-US" dirty="0" err="1"/>
              <a:t>dtype</a:t>
            </a:r>
            <a:r>
              <a:rPr lang="en-US" dirty="0"/>
              <a:t>=bool)</a:t>
            </a:r>
          </a:p>
          <a:p>
            <a:pPr marL="0" indent="0">
              <a:buNone/>
            </a:pPr>
            <a:r>
              <a:rPr lang="en-US" dirty="0"/>
              <a:t>print(arr11[mask])</a:t>
            </a:r>
          </a:p>
        </p:txBody>
      </p:sp>
    </p:spTree>
    <p:extLst>
      <p:ext uri="{BB962C8B-B14F-4D97-AF65-F5344CB8AC3E}">
        <p14:creationId xmlns:p14="http://schemas.microsoft.com/office/powerpoint/2010/main" val="4711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69" y="2128300"/>
            <a:ext cx="8731875" cy="357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 -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824" y="1825625"/>
            <a:ext cx="5699975" cy="4351338"/>
          </a:xfrm>
        </p:spPr>
        <p:txBody>
          <a:bodyPr/>
          <a:lstStyle/>
          <a:p>
            <a:r>
              <a:rPr lang="en-US" dirty="0" smtClean="0"/>
              <a:t>Any dataset ends up with 2d matrix</a:t>
            </a:r>
          </a:p>
          <a:p>
            <a:r>
              <a:rPr lang="en-US" dirty="0" smtClean="0"/>
              <a:t>We can bring any </a:t>
            </a:r>
            <a:r>
              <a:rPr lang="en-US" dirty="0" err="1" smtClean="0"/>
              <a:t>dimen</a:t>
            </a:r>
            <a:r>
              <a:rPr lang="en-US" dirty="0" smtClean="0"/>
              <a:t> to 2d matrix </a:t>
            </a:r>
          </a:p>
          <a:p>
            <a:r>
              <a:rPr lang="en-US" dirty="0" smtClean="0"/>
              <a:t> map 2d to </a:t>
            </a:r>
            <a:r>
              <a:rPr lang="en-US" dirty="0" err="1" smtClean="0"/>
              <a:t>rel</a:t>
            </a:r>
            <a:r>
              <a:rPr lang="en-US" dirty="0" smtClean="0"/>
              <a:t> DB</a:t>
            </a:r>
          </a:p>
          <a:p>
            <a:r>
              <a:rPr lang="en-US" dirty="0" smtClean="0"/>
              <a:t>Every row we add refers to a  tuple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7150"/>
            <a:ext cx="5100034" cy="38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 -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0952" y="862885"/>
            <a:ext cx="4862848" cy="5314078"/>
          </a:xfrm>
        </p:spPr>
        <p:txBody>
          <a:bodyPr/>
          <a:lstStyle/>
          <a:p>
            <a:pPr algn="just"/>
            <a:r>
              <a:rPr lang="en-US" dirty="0"/>
              <a:t> A Data frame is a two-dimensional data structure, i.e., data is aligned in a tabular fashion in rows and columns.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Pandas </a:t>
            </a:r>
            <a:r>
              <a:rPr lang="en-US" dirty="0" err="1"/>
              <a:t>DataFrame</a:t>
            </a:r>
            <a:r>
              <a:rPr lang="en-US" dirty="0"/>
              <a:t> consists of three principal components, the </a:t>
            </a:r>
            <a:r>
              <a:rPr lang="en-US" b="1" dirty="0"/>
              <a:t>data</a:t>
            </a:r>
            <a:r>
              <a:rPr lang="en-US" dirty="0"/>
              <a:t>, </a:t>
            </a:r>
            <a:r>
              <a:rPr lang="en-US" b="1" dirty="0"/>
              <a:t>rows</a:t>
            </a:r>
            <a:r>
              <a:rPr lang="en-US" dirty="0"/>
              <a:t>, and </a:t>
            </a:r>
            <a:r>
              <a:rPr lang="en-US" b="1" dirty="0"/>
              <a:t>columns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2052" name="Picture 4" descr="https://media.geeksforgeeks.org/wp-content/uploads/finallpand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6388"/>
            <a:ext cx="64008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81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5638" y="365125"/>
            <a:ext cx="6318161" cy="1325563"/>
          </a:xfrm>
        </p:spPr>
        <p:txBody>
          <a:bodyPr/>
          <a:lstStyle/>
          <a:p>
            <a:r>
              <a:rPr lang="en-US" dirty="0"/>
              <a:t>Pandas  -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8068" y="1825625"/>
            <a:ext cx="5725732" cy="4351338"/>
          </a:xfrm>
        </p:spPr>
        <p:txBody>
          <a:bodyPr/>
          <a:lstStyle/>
          <a:p>
            <a:r>
              <a:rPr lang="en-US" dirty="0" smtClean="0"/>
              <a:t>Key : unique entity</a:t>
            </a:r>
          </a:p>
          <a:p>
            <a:r>
              <a:rPr lang="en-US" dirty="0" smtClean="0"/>
              <a:t>Corresponding values to the key</a:t>
            </a:r>
          </a:p>
          <a:p>
            <a:endParaRPr lang="en-US" dirty="0"/>
          </a:p>
          <a:p>
            <a:r>
              <a:rPr lang="en-US" dirty="0" smtClean="0"/>
              <a:t>Any method can be accessed using dot operator</a:t>
            </a:r>
          </a:p>
          <a:p>
            <a:endParaRPr lang="en-US" dirty="0"/>
          </a:p>
          <a:p>
            <a:r>
              <a:rPr lang="en-US" dirty="0" smtClean="0"/>
              <a:t>Index </a:t>
            </a:r>
            <a:r>
              <a:rPr lang="en-US" dirty="0" err="1" smtClean="0"/>
              <a:t>correspondes</a:t>
            </a:r>
            <a:r>
              <a:rPr lang="en-US" dirty="0" smtClean="0"/>
              <a:t> to entity a ,</a:t>
            </a:r>
            <a:r>
              <a:rPr lang="en-US" dirty="0" err="1" smtClean="0"/>
              <a:t>b,c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0072"/>
            <a:ext cx="4636394" cy="2856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6519"/>
            <a:ext cx="4636394" cy="17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1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8005"/>
            <a:ext cx="10515600" cy="974278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b="1" i="1" dirty="0" smtClean="0">
                <a:solidFill>
                  <a:srgbClr val="C00000"/>
                </a:solidFill>
              </a:rPr>
              <a:t>Machine Learning - </a:t>
            </a:r>
            <a:r>
              <a:rPr lang="en-US" b="1" i="1" dirty="0">
                <a:solidFill>
                  <a:srgbClr val="C00000"/>
                </a:solidFill>
              </a:rPr>
              <a:t>An </a:t>
            </a:r>
            <a:r>
              <a:rPr lang="en-US" b="1" i="1" dirty="0" smtClean="0">
                <a:solidFill>
                  <a:srgbClr val="C00000"/>
                </a:solidFill>
              </a:rPr>
              <a:t>Introduction</a:t>
            </a:r>
            <a:r>
              <a:rPr lang="en-US" b="1" i="1" dirty="0">
                <a:solidFill>
                  <a:srgbClr val="C00000"/>
                </a:solidFill>
              </a:rPr>
              <a:t/>
            </a:r>
            <a:br>
              <a:rPr lang="en-US" b="1" i="1" dirty="0">
                <a:solidFill>
                  <a:srgbClr val="C00000"/>
                </a:solidFill>
              </a:rPr>
            </a:br>
            <a:r>
              <a:rPr lang="en-US" b="1" i="1" dirty="0">
                <a:solidFill>
                  <a:srgbClr val="C00000"/>
                </a:solidFill>
              </a:rPr>
              <a:t/>
            </a:r>
            <a:br>
              <a:rPr lang="en-US" b="1" i="1" dirty="0">
                <a:solidFill>
                  <a:srgbClr val="C00000"/>
                </a:solidFill>
              </a:rPr>
            </a:b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206" y="1466648"/>
            <a:ext cx="8598794" cy="5391352"/>
          </a:xfrm>
        </p:spPr>
        <p:txBody>
          <a:bodyPr>
            <a:normAutofit/>
          </a:bodyPr>
          <a:lstStyle/>
          <a:p>
            <a:r>
              <a:rPr lang="en-US" dirty="0" smtClean="0"/>
              <a:t>Was </a:t>
            </a:r>
            <a:r>
              <a:rPr lang="en-US" dirty="0"/>
              <a:t>coined by Arthur Samuel in 1959, an American pioneer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i="1" dirty="0" smtClean="0">
                <a:solidFill>
                  <a:srgbClr val="7030A0"/>
                </a:solidFill>
              </a:rPr>
              <a:t>“</a:t>
            </a:r>
            <a:r>
              <a:rPr lang="en-US" b="1" i="1" dirty="0">
                <a:solidFill>
                  <a:srgbClr val="7030A0"/>
                </a:solidFill>
              </a:rPr>
              <a:t>I</a:t>
            </a:r>
            <a:r>
              <a:rPr lang="en-US" b="1" i="1" dirty="0" smtClean="0">
                <a:solidFill>
                  <a:srgbClr val="7030A0"/>
                </a:solidFill>
              </a:rPr>
              <a:t>t </a:t>
            </a:r>
            <a:r>
              <a:rPr lang="en-US" b="1" i="1" dirty="0">
                <a:solidFill>
                  <a:srgbClr val="7030A0"/>
                </a:solidFill>
              </a:rPr>
              <a:t>gives computers the ability to learn without being explicitly </a:t>
            </a:r>
            <a:r>
              <a:rPr lang="en-US" b="1" i="1" dirty="0" smtClean="0">
                <a:solidFill>
                  <a:srgbClr val="7030A0"/>
                </a:solidFill>
              </a:rPr>
              <a:t>programmed”.</a:t>
            </a:r>
          </a:p>
          <a:p>
            <a:endParaRPr lang="en-US" i="1" dirty="0">
              <a:solidFill>
                <a:srgbClr val="7030A0"/>
              </a:solidFill>
            </a:endParaRPr>
          </a:p>
          <a:p>
            <a:r>
              <a:rPr lang="en-US" dirty="0"/>
              <a:t>And in 1997, Tom Mitchell gave a “well-posed” mathematical and relational definition </a:t>
            </a:r>
            <a:r>
              <a:rPr lang="en-US" dirty="0" smtClean="0"/>
              <a:t>that</a:t>
            </a:r>
          </a:p>
          <a:p>
            <a:endParaRPr lang="en-US" dirty="0"/>
          </a:p>
          <a:p>
            <a:pPr marL="0" indent="0">
              <a:buNone/>
            </a:pPr>
            <a:endParaRPr lang="en-US" b="1" i="1" dirty="0">
              <a:solidFill>
                <a:srgbClr val="002060"/>
              </a:solidFill>
            </a:endParaRPr>
          </a:p>
        </p:txBody>
      </p:sp>
      <p:pic>
        <p:nvPicPr>
          <p:cNvPr id="4" name="Picture 2" descr="Machine Learning Tutorial for Beginners | Machine Learning with Pyth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0" y="1738648"/>
            <a:ext cx="3502026" cy="299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6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 -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nfo –to get complete description of the data</a:t>
            </a:r>
          </a:p>
          <a:p>
            <a:r>
              <a:rPr lang="en-US" dirty="0"/>
              <a:t>s</a:t>
            </a:r>
            <a:r>
              <a:rPr lang="en-US" dirty="0" smtClean="0"/>
              <a:t>hape- how many no of rows and </a:t>
            </a:r>
            <a:r>
              <a:rPr lang="en-US" dirty="0" err="1" smtClean="0"/>
              <a:t>coloumns</a:t>
            </a:r>
            <a:endParaRPr lang="en-US" dirty="0" smtClean="0"/>
          </a:p>
          <a:p>
            <a:r>
              <a:rPr lang="en-US" dirty="0"/>
              <a:t>h</a:t>
            </a:r>
            <a:r>
              <a:rPr lang="en-US" dirty="0" smtClean="0"/>
              <a:t>ead – to read first few records (default - 5)</a:t>
            </a:r>
          </a:p>
          <a:p>
            <a:r>
              <a:rPr lang="en-US" dirty="0"/>
              <a:t>t</a:t>
            </a:r>
            <a:r>
              <a:rPr lang="en-US" dirty="0" smtClean="0"/>
              <a:t>ail -  to read last few records </a:t>
            </a:r>
            <a:r>
              <a:rPr lang="en-US" dirty="0"/>
              <a:t>(default - 5)</a:t>
            </a:r>
          </a:p>
          <a:p>
            <a:r>
              <a:rPr lang="en-US" dirty="0" err="1" smtClean="0"/>
              <a:t>drop_duplicate</a:t>
            </a:r>
            <a:r>
              <a:rPr lang="en-US" dirty="0" smtClean="0"/>
              <a:t> – removing duplicates in row (</a:t>
            </a:r>
            <a:r>
              <a:rPr lang="en-US" dirty="0" err="1" smtClean="0"/>
              <a:t>llr</a:t>
            </a:r>
            <a:r>
              <a:rPr lang="en-US" dirty="0" smtClean="0"/>
              <a:t> </a:t>
            </a:r>
            <a:r>
              <a:rPr lang="en-US" dirty="0" err="1" smtClean="0"/>
              <a:t>coloumns</a:t>
            </a:r>
            <a:r>
              <a:rPr lang="en-US" dirty="0" smtClean="0"/>
              <a:t> across the row)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/>
              <a:t>i</a:t>
            </a:r>
            <a:r>
              <a:rPr lang="en-US" dirty="0" err="1" smtClean="0"/>
              <a:t>nplace</a:t>
            </a:r>
            <a:r>
              <a:rPr lang="en-US" dirty="0" smtClean="0"/>
              <a:t> =true (operation has to be performed on the </a:t>
            </a:r>
            <a:r>
              <a:rPr lang="en-US" dirty="0" err="1" smtClean="0"/>
              <a:t>dataframe</a:t>
            </a:r>
            <a:r>
              <a:rPr lang="en-US" dirty="0" smtClean="0"/>
              <a:t> and stored back in the </a:t>
            </a:r>
            <a:r>
              <a:rPr lang="en-US" dirty="0" err="1" smtClean="0"/>
              <a:t>dataframe</a:t>
            </a:r>
            <a:r>
              <a:rPr lang="en-US" dirty="0" smtClean="0"/>
              <a:t> itself)</a:t>
            </a:r>
          </a:p>
          <a:p>
            <a:pPr marL="0" indent="0">
              <a:buNone/>
            </a:pPr>
            <a:r>
              <a:rPr lang="en-US" dirty="0" smtClean="0"/>
              <a:t>	keep(first/last/false)  (if you have 3 rows with same entity)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 -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8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 -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6" y="1690688"/>
            <a:ext cx="1061970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6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 - </a:t>
            </a:r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loc</a:t>
            </a:r>
            <a:r>
              <a:rPr lang="en-US" dirty="0" smtClean="0"/>
              <a:t>  - by name  </a:t>
            </a:r>
          </a:p>
          <a:p>
            <a:r>
              <a:rPr lang="en-US" dirty="0" err="1"/>
              <a:t>i</a:t>
            </a:r>
            <a:r>
              <a:rPr lang="en-US" dirty="0" err="1" smtClean="0"/>
              <a:t>loc</a:t>
            </a:r>
            <a:r>
              <a:rPr lang="en-US" dirty="0" smtClean="0"/>
              <a:t> – by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48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i="1" dirty="0" smtClean="0">
                <a:solidFill>
                  <a:srgbClr val="92D050"/>
                </a:solidFill>
              </a:rPr>
              <a:t>Week 3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3914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 smtClean="0">
                <a:solidFill>
                  <a:srgbClr val="C00000"/>
                </a:solidFill>
              </a:rPr>
              <a:t>Pyplot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8962" y="1825625"/>
            <a:ext cx="7734837" cy="4351338"/>
          </a:xfrm>
        </p:spPr>
        <p:txBody>
          <a:bodyPr/>
          <a:lstStyle/>
          <a:p>
            <a:pPr algn="just"/>
            <a:r>
              <a:rPr lang="en-US" dirty="0" err="1"/>
              <a:t>matplotlib.pyplot</a:t>
            </a:r>
            <a:r>
              <a:rPr lang="en-US" dirty="0"/>
              <a:t> is a collection of functions that make </a:t>
            </a:r>
            <a:r>
              <a:rPr lang="en-US" dirty="0" err="1"/>
              <a:t>matplotlib</a:t>
            </a:r>
            <a:r>
              <a:rPr lang="en-US" dirty="0"/>
              <a:t> work like MATLAB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</a:t>
            </a:r>
            <a:r>
              <a:rPr lang="en-US" dirty="0"/>
              <a:t>Each </a:t>
            </a:r>
            <a:r>
              <a:rPr lang="en-US" dirty="0" err="1"/>
              <a:t>pyplot</a:t>
            </a:r>
            <a:r>
              <a:rPr lang="en-US" dirty="0"/>
              <a:t> function makes some change to a figure: e.g., creates a figure, creates a plotting area in a figure, plots some lines in a plotting area, decorates the plot with labels, etc.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00000"/>
                </a:solidFill>
              </a:rPr>
              <a:t>Types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 Plot</a:t>
            </a:r>
          </a:p>
          <a:p>
            <a:r>
              <a:rPr lang="en-US" dirty="0" smtClean="0"/>
              <a:t>Scatter</a:t>
            </a:r>
          </a:p>
          <a:p>
            <a:r>
              <a:rPr lang="en-US" dirty="0" smtClean="0"/>
              <a:t>Pie</a:t>
            </a:r>
          </a:p>
          <a:p>
            <a:r>
              <a:rPr lang="en-US" dirty="0" smtClean="0"/>
              <a:t>Bar Charts</a:t>
            </a:r>
          </a:p>
          <a:p>
            <a:r>
              <a:rPr lang="en-US" dirty="0" smtClean="0"/>
              <a:t>Twin Axes</a:t>
            </a:r>
          </a:p>
          <a:p>
            <a:r>
              <a:rPr lang="en-US" dirty="0" smtClean="0"/>
              <a:t>Histograms</a:t>
            </a:r>
          </a:p>
          <a:p>
            <a:r>
              <a:rPr lang="en-US" dirty="0" smtClean="0"/>
              <a:t>Subplots</a:t>
            </a:r>
          </a:p>
          <a:p>
            <a:r>
              <a:rPr lang="en-US" dirty="0" smtClean="0"/>
              <a:t>3D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2D Graph Structure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80" y="1951038"/>
            <a:ext cx="8178689" cy="43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Pyplot</a:t>
            </a:r>
            <a:r>
              <a:rPr lang="en-US" dirty="0" smtClean="0"/>
              <a:t> General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Xlabel</a:t>
            </a:r>
            <a:r>
              <a:rPr lang="en-US" dirty="0" smtClean="0"/>
              <a:t>, </a:t>
            </a:r>
            <a:r>
              <a:rPr lang="en-US" dirty="0" err="1" smtClean="0"/>
              <a:t>Ylabel</a:t>
            </a:r>
            <a:endParaRPr lang="en-US" dirty="0" smtClean="0"/>
          </a:p>
          <a:p>
            <a:r>
              <a:rPr lang="en-US" dirty="0" err="1" smtClean="0"/>
              <a:t>Xticks</a:t>
            </a:r>
            <a:r>
              <a:rPr lang="en-US" dirty="0" smtClean="0"/>
              <a:t>, </a:t>
            </a:r>
            <a:r>
              <a:rPr lang="en-US" dirty="0" err="1" smtClean="0"/>
              <a:t>Yticks</a:t>
            </a:r>
            <a:endParaRPr lang="en-US" dirty="0" smtClean="0"/>
          </a:p>
          <a:p>
            <a:r>
              <a:rPr lang="en-US" dirty="0" smtClean="0"/>
              <a:t>Legend</a:t>
            </a:r>
          </a:p>
          <a:p>
            <a:r>
              <a:rPr lang="en-US" dirty="0" smtClean="0"/>
              <a:t>Title</a:t>
            </a:r>
          </a:p>
          <a:p>
            <a:r>
              <a:rPr lang="en-US" dirty="0" err="1" smtClean="0"/>
              <a:t>Xlim</a:t>
            </a:r>
            <a:r>
              <a:rPr lang="en-US" dirty="0" smtClean="0"/>
              <a:t>, </a:t>
            </a:r>
            <a:r>
              <a:rPr lang="en-US" dirty="0" err="1" smtClean="0"/>
              <a:t>Ylim</a:t>
            </a:r>
            <a:endParaRPr lang="en-US" dirty="0" smtClean="0"/>
          </a:p>
          <a:p>
            <a:r>
              <a:rPr lang="en-US" dirty="0" smtClean="0"/>
              <a:t>Figure -&gt; size</a:t>
            </a:r>
          </a:p>
          <a:p>
            <a:r>
              <a:rPr lang="en-US" dirty="0" err="1" smtClean="0"/>
              <a:t>Savefig</a:t>
            </a:r>
            <a:endParaRPr lang="en-US" dirty="0" smtClean="0"/>
          </a:p>
          <a:p>
            <a:r>
              <a:rPr lang="en-US" dirty="0" smtClean="0"/>
              <a:t>Show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62" y="1704528"/>
            <a:ext cx="2664853" cy="1325563"/>
          </a:xfrm>
        </p:spPr>
        <p:txBody>
          <a:bodyPr/>
          <a:lstStyle/>
          <a:p>
            <a:r>
              <a:rPr lang="en-US" b="1" i="1" dirty="0" err="1" smtClean="0">
                <a:solidFill>
                  <a:srgbClr val="C00000"/>
                </a:solidFill>
              </a:rPr>
              <a:t>Seaborn</a:t>
            </a:r>
            <a:r>
              <a:rPr lang="en-US" b="1" i="1" dirty="0" smtClean="0">
                <a:solidFill>
                  <a:srgbClr val="C00000"/>
                </a:solidFill>
              </a:rPr>
              <a:t> 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9115" y="473343"/>
            <a:ext cx="8249992" cy="5553969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It is </a:t>
            </a:r>
            <a:r>
              <a:rPr lang="en-US" dirty="0"/>
              <a:t>an </a:t>
            </a:r>
            <a:r>
              <a:rPr lang="en-US" b="1" i="1" dirty="0">
                <a:solidFill>
                  <a:srgbClr val="002060"/>
                </a:solidFill>
              </a:rPr>
              <a:t>amazing visualization library </a:t>
            </a:r>
            <a:r>
              <a:rPr lang="en-US" dirty="0"/>
              <a:t>for statistical graphics plotting in Python.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provides beautiful </a:t>
            </a:r>
            <a:r>
              <a:rPr lang="en-US" b="1" i="1" dirty="0">
                <a:solidFill>
                  <a:srgbClr val="002060"/>
                </a:solidFill>
              </a:rPr>
              <a:t>default styles and color palettes</a:t>
            </a:r>
            <a:r>
              <a:rPr lang="en-US" dirty="0"/>
              <a:t> to make statistical plots more attractive.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is built on </a:t>
            </a:r>
            <a:r>
              <a:rPr lang="en-US" b="1" i="1" dirty="0">
                <a:solidFill>
                  <a:srgbClr val="002060"/>
                </a:solidFill>
              </a:rPr>
              <a:t>the top of </a:t>
            </a:r>
            <a:r>
              <a:rPr lang="en-US" b="1" i="1" dirty="0" err="1">
                <a:solidFill>
                  <a:srgbClr val="002060"/>
                </a:solidFill>
              </a:rPr>
              <a:t>matplotlib</a:t>
            </a:r>
            <a:r>
              <a:rPr lang="en-US" b="1" i="1" dirty="0">
                <a:solidFill>
                  <a:srgbClr val="002060"/>
                </a:solidFill>
              </a:rPr>
              <a:t> library </a:t>
            </a:r>
            <a:r>
              <a:rPr lang="en-US" dirty="0"/>
              <a:t>and also closely integrated to the data structures from pandas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err="1"/>
              <a:t>Seaborn</a:t>
            </a:r>
            <a:r>
              <a:rPr lang="en-US" dirty="0"/>
              <a:t> aims to </a:t>
            </a:r>
            <a:r>
              <a:rPr lang="en-US" b="1" i="1" dirty="0">
                <a:solidFill>
                  <a:srgbClr val="002060"/>
                </a:solidFill>
              </a:rPr>
              <a:t>make visualization </a:t>
            </a:r>
            <a:r>
              <a:rPr lang="en-US" dirty="0"/>
              <a:t>the central part of </a:t>
            </a:r>
            <a:r>
              <a:rPr lang="en-US" b="1" i="1" dirty="0">
                <a:solidFill>
                  <a:srgbClr val="002060"/>
                </a:solidFill>
              </a:rPr>
              <a:t>exploring and understanding data</a:t>
            </a:r>
          </a:p>
        </p:txBody>
      </p:sp>
    </p:spTree>
    <p:extLst>
      <p:ext uri="{BB962C8B-B14F-4D97-AF65-F5344CB8AC3E}">
        <p14:creationId xmlns:p14="http://schemas.microsoft.com/office/powerpoint/2010/main" val="31751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8005"/>
            <a:ext cx="10515600" cy="974278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b="1" i="1" dirty="0" smtClean="0">
                <a:solidFill>
                  <a:srgbClr val="C00000"/>
                </a:solidFill>
              </a:rPr>
              <a:t>Machine Learning - </a:t>
            </a:r>
            <a:r>
              <a:rPr lang="en-US" b="1" i="1" dirty="0">
                <a:solidFill>
                  <a:srgbClr val="C00000"/>
                </a:solidFill>
              </a:rPr>
              <a:t>An </a:t>
            </a:r>
            <a:r>
              <a:rPr lang="en-US" b="1" i="1" dirty="0" smtClean="0">
                <a:solidFill>
                  <a:srgbClr val="C00000"/>
                </a:solidFill>
              </a:rPr>
              <a:t>Introduction</a:t>
            </a:r>
            <a:r>
              <a:rPr lang="en-US" b="1" i="1" dirty="0">
                <a:solidFill>
                  <a:srgbClr val="C00000"/>
                </a:solidFill>
              </a:rPr>
              <a:t/>
            </a:r>
            <a:br>
              <a:rPr lang="en-US" b="1" i="1" dirty="0">
                <a:solidFill>
                  <a:srgbClr val="C00000"/>
                </a:solidFill>
              </a:rPr>
            </a:br>
            <a:r>
              <a:rPr lang="en-US" b="1" i="1" dirty="0">
                <a:solidFill>
                  <a:srgbClr val="C00000"/>
                </a:solidFill>
              </a:rPr>
              <a:t/>
            </a:r>
            <a:br>
              <a:rPr lang="en-US" b="1" i="1" dirty="0">
                <a:solidFill>
                  <a:srgbClr val="C00000"/>
                </a:solidFill>
              </a:rPr>
            </a:b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047" y="785611"/>
            <a:ext cx="9401577" cy="539135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computer program is said to learn </a:t>
            </a: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from: </a:t>
            </a:r>
          </a:p>
          <a:p>
            <a:endParaRPr lang="en-US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i="1" dirty="0" smtClean="0">
                <a:solidFill>
                  <a:schemeClr val="accent4">
                    <a:lumMod val="50000"/>
                  </a:schemeClr>
                </a:solidFill>
              </a:rPr>
              <a:t>		  experience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E with respect to some task </a:t>
            </a:r>
            <a:r>
              <a:rPr lang="en-US" b="1" i="1" dirty="0" smtClean="0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  <a:p>
            <a:pPr marL="0" indent="0">
              <a:buNone/>
            </a:pP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US" b="1" i="1" dirty="0" smtClean="0">
                <a:solidFill>
                  <a:schemeClr val="accent4">
                    <a:lumMod val="50000"/>
                  </a:schemeClr>
                </a:solidFill>
              </a:rPr>
              <a:t>			and </a:t>
            </a:r>
          </a:p>
          <a:p>
            <a:pPr marL="0" indent="0">
              <a:buNone/>
            </a:pP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en-US" b="1" i="1" dirty="0" smtClean="0">
                <a:solidFill>
                  <a:schemeClr val="accent4">
                    <a:lumMod val="50000"/>
                  </a:schemeClr>
                </a:solidFill>
              </a:rPr>
              <a:t>	         some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performance measure P, </a:t>
            </a:r>
            <a:endParaRPr lang="en-US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i="1" dirty="0" smtClean="0">
                <a:solidFill>
                  <a:schemeClr val="accent4">
                    <a:lumMod val="50000"/>
                  </a:schemeClr>
                </a:solidFill>
              </a:rPr>
              <a:t>		</a:t>
            </a:r>
            <a:r>
              <a:rPr lang="en-US" b="1" i="1" dirty="0" smtClean="0">
                <a:solidFill>
                  <a:srgbClr val="002060"/>
                </a:solidFill>
              </a:rPr>
              <a:t>if </a:t>
            </a:r>
            <a:r>
              <a:rPr lang="en-US" b="1" i="1" dirty="0">
                <a:solidFill>
                  <a:srgbClr val="002060"/>
                </a:solidFill>
              </a:rPr>
              <a:t>its performance on T, as measured by P, </a:t>
            </a:r>
            <a:endParaRPr lang="en-US" b="1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				improves</a:t>
            </a:r>
          </a:p>
          <a:p>
            <a:pPr marL="0" indent="0"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			</a:t>
            </a:r>
            <a:r>
              <a:rPr lang="en-US" b="1" i="1" dirty="0">
                <a:solidFill>
                  <a:srgbClr val="002060"/>
                </a:solidFill>
              </a:rPr>
              <a:t> </a:t>
            </a:r>
            <a:r>
              <a:rPr lang="en-US" b="1" i="1" dirty="0" smtClean="0">
                <a:solidFill>
                  <a:srgbClr val="002060"/>
                </a:solidFill>
              </a:rPr>
              <a:t>     with experience E</a:t>
            </a:r>
            <a:r>
              <a:rPr lang="en-US" b="1" i="1" dirty="0">
                <a:solidFill>
                  <a:srgbClr val="002060"/>
                </a:solidFill>
              </a:rPr>
              <a:t>   </a:t>
            </a:r>
          </a:p>
        </p:txBody>
      </p:sp>
      <p:pic>
        <p:nvPicPr>
          <p:cNvPr id="2050" name="Picture 2" descr="Machine Learning Tutorial for Beginners | Machine Learning with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99" y="2408349"/>
            <a:ext cx="3939907" cy="356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36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0760" y="1434072"/>
            <a:ext cx="4340180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i="1" dirty="0" smtClean="0">
                <a:solidFill>
                  <a:srgbClr val="C00000"/>
                </a:solidFill>
              </a:rPr>
              <a:t>  Different categories</a:t>
            </a:r>
            <a:br>
              <a:rPr lang="en-US" sz="3600" b="1" i="1" dirty="0" smtClean="0">
                <a:solidFill>
                  <a:srgbClr val="C00000"/>
                </a:solidFill>
              </a:rPr>
            </a:br>
            <a:r>
              <a:rPr lang="en-US" sz="3600" b="1" i="1" dirty="0" smtClean="0">
                <a:solidFill>
                  <a:srgbClr val="C00000"/>
                </a:solidFill>
              </a:rPr>
              <a:t> </a:t>
            </a:r>
            <a:r>
              <a:rPr lang="en-US" sz="3600" b="1" i="1" dirty="0">
                <a:solidFill>
                  <a:srgbClr val="C00000"/>
                </a:solidFill>
              </a:rPr>
              <a:t>of plot </a:t>
            </a:r>
            <a:r>
              <a:rPr lang="en-US" sz="3600" b="1" i="1" dirty="0" smtClean="0">
                <a:solidFill>
                  <a:srgbClr val="C00000"/>
                </a:solidFill>
              </a:rPr>
              <a:t>in </a:t>
            </a:r>
            <a:br>
              <a:rPr lang="en-US" sz="3600" b="1" i="1" dirty="0" smtClean="0">
                <a:solidFill>
                  <a:srgbClr val="C00000"/>
                </a:solidFill>
              </a:rPr>
            </a:br>
            <a:r>
              <a:rPr lang="en-US" sz="3600" b="1" i="1" dirty="0" err="1" smtClean="0">
                <a:solidFill>
                  <a:srgbClr val="C00000"/>
                </a:solidFill>
              </a:rPr>
              <a:t>Seaborn</a:t>
            </a:r>
            <a:endParaRPr lang="en-US" sz="3600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357" y="99856"/>
            <a:ext cx="8249992" cy="6758144"/>
          </a:xfrm>
        </p:spPr>
        <p:txBody>
          <a:bodyPr>
            <a:normAutofit fontScale="77500" lnSpcReduction="20000"/>
          </a:bodyPr>
          <a:lstStyle/>
          <a:p>
            <a:pPr algn="just" fontAlgn="base"/>
            <a:r>
              <a:rPr lang="en-US" dirty="0" smtClean="0"/>
              <a:t>Plots </a:t>
            </a:r>
            <a:r>
              <a:rPr lang="en-US" dirty="0"/>
              <a:t>are basically used for visualizing the relationship between variables. </a:t>
            </a:r>
            <a:endParaRPr lang="en-US" dirty="0" smtClean="0"/>
          </a:p>
          <a:p>
            <a:pPr algn="just" fontAlgn="base"/>
            <a:endParaRPr lang="en-US" dirty="0"/>
          </a:p>
          <a:p>
            <a:pPr algn="just" fontAlgn="base"/>
            <a:r>
              <a:rPr lang="en-US" dirty="0" smtClean="0"/>
              <a:t>Those </a:t>
            </a:r>
            <a:r>
              <a:rPr lang="en-US" dirty="0"/>
              <a:t>variables can be either be completely numerical or a category like a group, class or division. </a:t>
            </a:r>
            <a:endParaRPr lang="en-US" dirty="0" smtClean="0"/>
          </a:p>
          <a:p>
            <a:pPr algn="just" fontAlgn="base"/>
            <a:endParaRPr lang="en-US" dirty="0"/>
          </a:p>
          <a:p>
            <a:pPr algn="just" fontAlgn="base"/>
            <a:r>
              <a:rPr lang="en-US" dirty="0" err="1" smtClean="0"/>
              <a:t>Seaborn</a:t>
            </a:r>
            <a:r>
              <a:rPr lang="en-US" dirty="0" smtClean="0"/>
              <a:t> </a:t>
            </a:r>
            <a:r>
              <a:rPr lang="en-US" dirty="0"/>
              <a:t>divides plot into the below categories </a:t>
            </a:r>
          </a:p>
          <a:p>
            <a:pPr algn="just" fontAlgn="base"/>
            <a:endParaRPr lang="en-US" b="1" i="1" dirty="0" smtClean="0">
              <a:solidFill>
                <a:srgbClr val="002060"/>
              </a:solidFill>
            </a:endParaRPr>
          </a:p>
          <a:p>
            <a:pPr algn="just" fontAlgn="base"/>
            <a:r>
              <a:rPr lang="en-US" b="1" i="1" dirty="0">
                <a:solidFill>
                  <a:srgbClr val="7030A0"/>
                </a:solidFill>
              </a:rPr>
              <a:t>Relational plots: </a:t>
            </a:r>
            <a:r>
              <a:rPr lang="en-US" dirty="0"/>
              <a:t>This plot is used to understand the </a:t>
            </a:r>
            <a:r>
              <a:rPr lang="en-US" b="1" dirty="0">
                <a:solidFill>
                  <a:srgbClr val="FF0000"/>
                </a:solidFill>
              </a:rPr>
              <a:t>relation between two variables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  <a:p>
            <a:pPr algn="just" fontAlgn="base"/>
            <a:r>
              <a:rPr lang="en-US" b="1" i="1" dirty="0">
                <a:solidFill>
                  <a:srgbClr val="7030A0"/>
                </a:solidFill>
              </a:rPr>
              <a:t>Categorical plots</a:t>
            </a:r>
            <a:r>
              <a:rPr lang="en-US" b="1" dirty="0">
                <a:solidFill>
                  <a:srgbClr val="7030A0"/>
                </a:solidFill>
              </a:rPr>
              <a:t>: </a:t>
            </a:r>
            <a:r>
              <a:rPr lang="en-US" dirty="0"/>
              <a:t>This plot deals with </a:t>
            </a:r>
            <a:r>
              <a:rPr lang="en-US" b="1" dirty="0">
                <a:solidFill>
                  <a:srgbClr val="FF0000"/>
                </a:solidFill>
              </a:rPr>
              <a:t>categorical variables </a:t>
            </a:r>
            <a:r>
              <a:rPr lang="en-US" dirty="0"/>
              <a:t>and how they can be visualized</a:t>
            </a:r>
            <a:r>
              <a:rPr lang="en-US" dirty="0" smtClean="0"/>
              <a:t>.</a:t>
            </a:r>
            <a:endParaRPr lang="en-US" dirty="0"/>
          </a:p>
          <a:p>
            <a:pPr algn="just" fontAlgn="base"/>
            <a:r>
              <a:rPr lang="en-US" b="1" i="1" dirty="0">
                <a:solidFill>
                  <a:srgbClr val="7030A0"/>
                </a:solidFill>
              </a:rPr>
              <a:t>Distribution plots: </a:t>
            </a:r>
            <a:r>
              <a:rPr lang="en-US" dirty="0"/>
              <a:t>This plot is used for examining univariate and bivariate </a:t>
            </a:r>
            <a:r>
              <a:rPr lang="en-US" dirty="0" smtClean="0"/>
              <a:t>distributions</a:t>
            </a:r>
          </a:p>
          <a:p>
            <a:pPr algn="just" fontAlgn="base"/>
            <a:endParaRPr lang="en-US" dirty="0"/>
          </a:p>
          <a:p>
            <a:r>
              <a:rPr lang="en-US" b="1" dirty="0"/>
              <a:t>Univariate distribution:</a:t>
            </a:r>
            <a:r>
              <a:rPr lang="en-US" dirty="0"/>
              <a:t> These are the distributions in which there is </a:t>
            </a:r>
            <a:r>
              <a:rPr lang="en-US" b="1" dirty="0">
                <a:solidFill>
                  <a:srgbClr val="FF0000"/>
                </a:solidFill>
              </a:rPr>
              <a:t>only one variable </a:t>
            </a:r>
            <a:r>
              <a:rPr lang="en-US" dirty="0"/>
              <a:t>such as the heights of the students of a class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Bivariate distribution:</a:t>
            </a:r>
            <a:r>
              <a:rPr lang="en-US" dirty="0"/>
              <a:t> Distribution involving </a:t>
            </a:r>
            <a:r>
              <a:rPr lang="en-US" b="1" dirty="0">
                <a:solidFill>
                  <a:srgbClr val="FF0000"/>
                </a:solidFill>
              </a:rPr>
              <a:t>two discrete variable </a:t>
            </a:r>
            <a:r>
              <a:rPr lang="en-US" dirty="0"/>
              <a:t>is called a bivariate distribution. For example, the heights and the weights of the students of a class in a school</a:t>
            </a:r>
            <a:r>
              <a:rPr lang="en-US" dirty="0" smtClean="0"/>
              <a:t>.</a:t>
            </a:r>
          </a:p>
          <a:p>
            <a:pPr algn="just"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26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0760" y="1434072"/>
            <a:ext cx="4340180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i="1" dirty="0" smtClean="0">
                <a:solidFill>
                  <a:srgbClr val="C00000"/>
                </a:solidFill>
              </a:rPr>
              <a:t>  Different categories</a:t>
            </a:r>
            <a:br>
              <a:rPr lang="en-US" sz="3600" b="1" i="1" dirty="0" smtClean="0">
                <a:solidFill>
                  <a:srgbClr val="C00000"/>
                </a:solidFill>
              </a:rPr>
            </a:br>
            <a:r>
              <a:rPr lang="en-US" sz="3600" b="1" i="1" dirty="0" smtClean="0">
                <a:solidFill>
                  <a:srgbClr val="C00000"/>
                </a:solidFill>
              </a:rPr>
              <a:t> </a:t>
            </a:r>
            <a:r>
              <a:rPr lang="en-US" sz="3600" b="1" i="1" dirty="0">
                <a:solidFill>
                  <a:srgbClr val="C00000"/>
                </a:solidFill>
              </a:rPr>
              <a:t>of plot </a:t>
            </a:r>
            <a:r>
              <a:rPr lang="en-US" sz="3600" b="1" i="1" dirty="0" smtClean="0">
                <a:solidFill>
                  <a:srgbClr val="C00000"/>
                </a:solidFill>
              </a:rPr>
              <a:t>in </a:t>
            </a:r>
            <a:br>
              <a:rPr lang="en-US" sz="3600" b="1" i="1" dirty="0" smtClean="0">
                <a:solidFill>
                  <a:srgbClr val="C00000"/>
                </a:solidFill>
              </a:rPr>
            </a:br>
            <a:r>
              <a:rPr lang="en-US" sz="3600" b="1" i="1" dirty="0" err="1" smtClean="0">
                <a:solidFill>
                  <a:srgbClr val="C00000"/>
                </a:solidFill>
              </a:rPr>
              <a:t>Seaborn</a:t>
            </a:r>
            <a:endParaRPr lang="en-US" sz="3600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357" y="99856"/>
            <a:ext cx="8249992" cy="6210792"/>
          </a:xfrm>
        </p:spPr>
        <p:txBody>
          <a:bodyPr>
            <a:normAutofit/>
          </a:bodyPr>
          <a:lstStyle/>
          <a:p>
            <a:pPr algn="just" fontAlgn="base"/>
            <a:endParaRPr lang="en-US" dirty="0" smtClean="0"/>
          </a:p>
          <a:p>
            <a:pPr algn="just" fontAlgn="base"/>
            <a:r>
              <a:rPr lang="en-US" b="1" i="1" dirty="0" smtClean="0">
                <a:solidFill>
                  <a:srgbClr val="7030A0"/>
                </a:solidFill>
              </a:rPr>
              <a:t>Regression plots: </a:t>
            </a:r>
            <a:r>
              <a:rPr lang="en-US" dirty="0" smtClean="0"/>
              <a:t>The regression plots in </a:t>
            </a:r>
            <a:r>
              <a:rPr lang="en-US" dirty="0" err="1" smtClean="0"/>
              <a:t>seaborn</a:t>
            </a:r>
            <a:r>
              <a:rPr lang="en-US" dirty="0" smtClean="0"/>
              <a:t> are primarily intended to add a visual guide that helps to </a:t>
            </a:r>
            <a:r>
              <a:rPr lang="en-US" b="1" dirty="0" smtClean="0">
                <a:solidFill>
                  <a:srgbClr val="FF0000"/>
                </a:solidFill>
              </a:rPr>
              <a:t>emphasize patterns in a dataset </a:t>
            </a:r>
            <a:r>
              <a:rPr lang="en-US" dirty="0" smtClean="0"/>
              <a:t>during exploratory data analyses.</a:t>
            </a:r>
          </a:p>
          <a:p>
            <a:pPr marL="0" indent="0" algn="just" fontAlgn="base">
              <a:buNone/>
            </a:pPr>
            <a:endParaRPr lang="en-US" dirty="0" smtClean="0"/>
          </a:p>
          <a:p>
            <a:pPr algn="just" fontAlgn="base"/>
            <a:r>
              <a:rPr lang="en-US" b="1" i="1" dirty="0" smtClean="0">
                <a:solidFill>
                  <a:srgbClr val="7030A0"/>
                </a:solidFill>
              </a:rPr>
              <a:t>Matrix plots</a:t>
            </a:r>
            <a:r>
              <a:rPr lang="en-US" dirty="0" smtClean="0"/>
              <a:t>: A matrix plot is an </a:t>
            </a:r>
            <a:r>
              <a:rPr lang="en-US" b="1" dirty="0" smtClean="0">
                <a:solidFill>
                  <a:srgbClr val="FF0000"/>
                </a:solidFill>
              </a:rPr>
              <a:t>array of scatterplots</a:t>
            </a:r>
            <a:r>
              <a:rPr lang="en-US" dirty="0" smtClean="0"/>
              <a:t>.</a:t>
            </a:r>
          </a:p>
          <a:p>
            <a:pPr marL="0" indent="0" algn="just" fontAlgn="base">
              <a:buNone/>
            </a:pPr>
            <a:endParaRPr lang="en-US" dirty="0" smtClean="0"/>
          </a:p>
          <a:p>
            <a:pPr algn="just" fontAlgn="base"/>
            <a:r>
              <a:rPr lang="en-US" b="1" i="1" dirty="0" smtClean="0">
                <a:solidFill>
                  <a:srgbClr val="7030A0"/>
                </a:solidFill>
              </a:rPr>
              <a:t>Multi-plot grids: </a:t>
            </a:r>
            <a:r>
              <a:rPr lang="en-US" dirty="0" smtClean="0"/>
              <a:t>It is an useful approach is to draw </a:t>
            </a:r>
            <a:r>
              <a:rPr lang="en-US" b="1" dirty="0" smtClean="0">
                <a:solidFill>
                  <a:srgbClr val="FF0000"/>
                </a:solidFill>
              </a:rPr>
              <a:t>multiple instances of the same plot </a:t>
            </a:r>
            <a:r>
              <a:rPr lang="en-US" dirty="0" smtClean="0"/>
              <a:t>on different subsets of the dataset.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i="1" dirty="0" smtClean="0">
                <a:solidFill>
                  <a:srgbClr val="92D050"/>
                </a:solidFill>
              </a:rPr>
              <a:t>Week 4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5074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i="1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6000" b="1" i="1" dirty="0" smtClean="0">
                <a:solidFill>
                  <a:srgbClr val="7030A0"/>
                </a:solidFill>
              </a:rPr>
              <a:t>Introduction to Supervised Learning</a:t>
            </a:r>
            <a:endParaRPr lang="en-US" sz="6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394"/>
            <a:ext cx="10515600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92D050"/>
                </a:solidFill>
              </a:rPr>
              <a:t>Supervised Learning- </a:t>
            </a:r>
            <a:br>
              <a:rPr lang="en-US" b="1" i="1" dirty="0" smtClean="0">
                <a:solidFill>
                  <a:srgbClr val="92D050"/>
                </a:solidFill>
              </a:rPr>
            </a:br>
            <a:r>
              <a:rPr lang="en-US" b="1" i="1" dirty="0" smtClean="0">
                <a:solidFill>
                  <a:srgbClr val="92D050"/>
                </a:solidFill>
              </a:rPr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5796" y="180304"/>
            <a:ext cx="5847009" cy="599665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I </a:t>
            </a:r>
            <a:r>
              <a:rPr lang="en-US" dirty="0"/>
              <a:t>have a customer database </a:t>
            </a:r>
            <a:r>
              <a:rPr lang="en-US" dirty="0" smtClean="0"/>
              <a:t>with  </a:t>
            </a:r>
            <a:r>
              <a:rPr lang="en-US" dirty="0"/>
              <a:t>two attributes </a:t>
            </a:r>
            <a:r>
              <a:rPr lang="en-US" dirty="0" smtClean="0"/>
              <a:t>age </a:t>
            </a:r>
            <a:r>
              <a:rPr lang="en-US" dirty="0"/>
              <a:t>and income.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So </a:t>
            </a:r>
            <a:r>
              <a:rPr lang="en-US" dirty="0"/>
              <a:t>I have each customer that comes to my </a:t>
            </a:r>
            <a:r>
              <a:rPr lang="en-US" dirty="0" smtClean="0"/>
              <a:t>shop.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</a:t>
            </a:r>
            <a:r>
              <a:rPr lang="en-US" dirty="0"/>
              <a:t>I know the age of the customer and the income level of the customers </a:t>
            </a:r>
            <a:r>
              <a:rPr lang="en-US" dirty="0" smtClean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L</a:t>
            </a:r>
            <a:r>
              <a:rPr lang="en-US" dirty="0" smtClean="0"/>
              <a:t>abeled </a:t>
            </a:r>
            <a:r>
              <a:rPr lang="en-US" dirty="0"/>
              <a:t>data </a:t>
            </a:r>
            <a:r>
              <a:rPr lang="en-US" dirty="0" smtClean="0"/>
              <a:t>is for </a:t>
            </a:r>
            <a:r>
              <a:rPr lang="en-US" dirty="0"/>
              <a:t>building a </a:t>
            </a:r>
            <a:r>
              <a:rPr lang="en-US" dirty="0" smtClean="0"/>
              <a:t>classifier: 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/>
              <a:t>the output is a discrete value in this case it is yes or no,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b="1" dirty="0" smtClean="0"/>
              <a:t>yes </a:t>
            </a:r>
            <a:r>
              <a:rPr lang="en-US" b="1" dirty="0"/>
              <a:t>this is the person will buy a </a:t>
            </a:r>
            <a:r>
              <a:rPr lang="en-US" b="1" dirty="0" smtClean="0"/>
              <a:t>computer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 smtClean="0"/>
              <a:t>No </a:t>
            </a:r>
            <a:r>
              <a:rPr lang="en-US" b="1" dirty="0"/>
              <a:t>the person will not buy a computer.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70468"/>
            <a:ext cx="5975797" cy="479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5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394"/>
            <a:ext cx="10515600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92D050"/>
                </a:solidFill>
              </a:rPr>
              <a:t>Possible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5796" y="180304"/>
            <a:ext cx="5847009" cy="5996659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Goal </a:t>
            </a:r>
            <a:r>
              <a:rPr lang="en-US" dirty="0"/>
              <a:t>is to come up with a function </a:t>
            </a:r>
            <a:r>
              <a:rPr lang="en-US" dirty="0" smtClean="0"/>
              <a:t>, </a:t>
            </a:r>
            <a:r>
              <a:rPr lang="en-US" dirty="0"/>
              <a:t>that will take the age and income as the input and it will give you an </a:t>
            </a:r>
            <a:r>
              <a:rPr lang="en-US" dirty="0" smtClean="0"/>
              <a:t>output.</a:t>
            </a:r>
          </a:p>
          <a:p>
            <a:pPr algn="just"/>
            <a:r>
              <a:rPr lang="en-US" dirty="0" smtClean="0"/>
              <a:t> The </a:t>
            </a:r>
            <a:r>
              <a:rPr lang="en-US" dirty="0"/>
              <a:t>person will buy the computer or not buy the </a:t>
            </a:r>
            <a:r>
              <a:rPr lang="en-US" dirty="0" smtClean="0"/>
              <a:t>computer</a:t>
            </a:r>
          </a:p>
          <a:p>
            <a:pPr algn="just"/>
            <a:endParaRPr lang="en-US" b="1" dirty="0"/>
          </a:p>
          <a:p>
            <a:pPr algn="just"/>
            <a:r>
              <a:rPr lang="en-US" dirty="0"/>
              <a:t>So there are many different ways in which you can create this function</a:t>
            </a:r>
            <a:r>
              <a:rPr lang="en-US" dirty="0" smtClean="0"/>
              <a:t>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 smtClean="0"/>
              <a:t>One way is :</a:t>
            </a:r>
            <a:r>
              <a:rPr lang="en-US" dirty="0" smtClean="0"/>
              <a:t>by </a:t>
            </a:r>
            <a:r>
              <a:rPr lang="en-US" dirty="0"/>
              <a:t>drawing lines or curves on the input </a:t>
            </a:r>
            <a:r>
              <a:rPr lang="en-US" dirty="0" smtClean="0"/>
              <a:t>space.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 smtClean="0"/>
              <a:t>But this classifier takes only income into consideration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2566"/>
            <a:ext cx="5554685" cy="358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394"/>
            <a:ext cx="10515600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92D050"/>
                </a:solidFill>
              </a:rPr>
              <a:t>Possible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5796" y="180304"/>
            <a:ext cx="5847009" cy="5996659"/>
          </a:xfrm>
        </p:spPr>
        <p:txBody>
          <a:bodyPr>
            <a:normAutofit fontScale="92500" lnSpcReduction="20000"/>
          </a:bodyPr>
          <a:lstStyle/>
          <a:p>
            <a:pPr algn="just"/>
            <a:endParaRPr lang="en-US" b="1" dirty="0"/>
          </a:p>
          <a:p>
            <a:pPr algn="just"/>
            <a:r>
              <a:rPr lang="en-US" b="1" dirty="0" smtClean="0"/>
              <a:t>Another way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N</a:t>
            </a:r>
            <a:r>
              <a:rPr lang="en-US" dirty="0" smtClean="0"/>
              <a:t>ow </a:t>
            </a:r>
            <a:r>
              <a:rPr lang="en-US" dirty="0"/>
              <a:t>we got those two red points that those just keep that points are on the wrong side of the line earlier now seem to be on the right </a:t>
            </a:r>
            <a:r>
              <a:rPr lang="en-US" dirty="0" smtClean="0"/>
              <a:t>side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/>
              <a:t>L</a:t>
            </a:r>
            <a:r>
              <a:rPr lang="en-US" dirty="0" smtClean="0"/>
              <a:t>eft - </a:t>
            </a:r>
            <a:r>
              <a:rPr lang="en-US" dirty="0"/>
              <a:t>will not buy a </a:t>
            </a:r>
            <a:r>
              <a:rPr lang="en-US" dirty="0" smtClean="0"/>
              <a:t>computer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smtClean="0"/>
              <a:t>Right, </a:t>
            </a:r>
            <a:r>
              <a:rPr lang="en-US" dirty="0"/>
              <a:t>buy a </a:t>
            </a:r>
            <a:r>
              <a:rPr lang="en-US" dirty="0" smtClean="0"/>
              <a:t>computer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/>
              <a:t>P</a:t>
            </a:r>
            <a:r>
              <a:rPr lang="en-US" dirty="0" smtClean="0"/>
              <a:t>erformance </a:t>
            </a:r>
            <a:r>
              <a:rPr lang="en-US" dirty="0"/>
              <a:t>measure </a:t>
            </a:r>
            <a:r>
              <a:rPr lang="en-US" dirty="0" smtClean="0"/>
              <a:t>is improved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But this classifier takes </a:t>
            </a:r>
            <a:r>
              <a:rPr lang="en-US" b="1" dirty="0" smtClean="0"/>
              <a:t>two parameters :age and </a:t>
            </a:r>
            <a:r>
              <a:rPr lang="en-US" b="1" dirty="0"/>
              <a:t>income into consideration</a:t>
            </a:r>
          </a:p>
          <a:p>
            <a:pPr algn="just"/>
            <a:endParaRPr lang="en-US" dirty="0" smtClean="0"/>
          </a:p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6" y="1623107"/>
            <a:ext cx="5231305" cy="37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394"/>
            <a:ext cx="10515600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92D050"/>
                </a:solidFill>
              </a:rPr>
              <a:t>Possible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5796" y="180304"/>
            <a:ext cx="5847009" cy="5996659"/>
          </a:xfrm>
        </p:spPr>
        <p:txBody>
          <a:bodyPr>
            <a:normAutofit/>
          </a:bodyPr>
          <a:lstStyle/>
          <a:p>
            <a:pPr algn="just"/>
            <a:endParaRPr lang="en-US" b="1" dirty="0"/>
          </a:p>
          <a:p>
            <a:pPr algn="just"/>
            <a:r>
              <a:rPr lang="en-US" b="1" dirty="0" smtClean="0"/>
              <a:t>Another way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is now a quadratic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D</a:t>
            </a:r>
            <a:r>
              <a:rPr lang="en-US" dirty="0" smtClean="0"/>
              <a:t>efine </a:t>
            </a:r>
            <a:r>
              <a:rPr lang="en-US" dirty="0"/>
              <a:t>three parameters </a:t>
            </a:r>
            <a:r>
              <a:rPr lang="en-US" dirty="0" smtClean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ax</a:t>
            </a:r>
            <a:r>
              <a:rPr lang="en-US" baseline="30000" dirty="0" smtClean="0"/>
              <a:t>2</a:t>
            </a:r>
            <a:r>
              <a:rPr lang="en-US" dirty="0" smtClean="0"/>
              <a:t>+ </a:t>
            </a:r>
            <a:r>
              <a:rPr lang="en-US" dirty="0" err="1"/>
              <a:t>bx</a:t>
            </a:r>
            <a:r>
              <a:rPr lang="en-US" dirty="0" smtClean="0"/>
              <a:t>+ c</a:t>
            </a:r>
            <a:r>
              <a:rPr lang="en-US" dirty="0"/>
              <a:t>,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/>
              <a:t>T</a:t>
            </a:r>
            <a:r>
              <a:rPr lang="en-US" dirty="0" smtClean="0"/>
              <a:t>hree </a:t>
            </a:r>
            <a:r>
              <a:rPr lang="en-US" dirty="0"/>
              <a:t>parameters in order to find the </a:t>
            </a:r>
            <a:r>
              <a:rPr lang="en-US" dirty="0" smtClean="0"/>
              <a:t>quadratic</a:t>
            </a:r>
          </a:p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28" y="2210772"/>
            <a:ext cx="4997541" cy="331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394"/>
            <a:ext cx="10515600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92D050"/>
                </a:solidFill>
              </a:rPr>
              <a:t>Possible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5796" y="180304"/>
            <a:ext cx="5847009" cy="5996659"/>
          </a:xfrm>
        </p:spPr>
        <p:txBody>
          <a:bodyPr>
            <a:normAutofit fontScale="92500" lnSpcReduction="10000"/>
          </a:bodyPr>
          <a:lstStyle/>
          <a:p>
            <a:pPr algn="just"/>
            <a:endParaRPr lang="en-US" b="1" dirty="0"/>
          </a:p>
          <a:p>
            <a:pPr algn="just"/>
            <a:r>
              <a:rPr lang="en-US" b="1" dirty="0" smtClean="0"/>
              <a:t>Another way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smtClean="0"/>
              <a:t>Not </a:t>
            </a:r>
            <a:r>
              <a:rPr lang="en-US" dirty="0"/>
              <a:t>sure </a:t>
            </a:r>
            <a:r>
              <a:rPr lang="en-US" dirty="0" smtClean="0"/>
              <a:t>how </a:t>
            </a:r>
            <a:r>
              <a:rPr lang="en-US" dirty="0"/>
              <a:t>many parameters you </a:t>
            </a:r>
            <a:r>
              <a:rPr lang="en-US" dirty="0" smtClean="0"/>
              <a:t>need</a:t>
            </a:r>
          </a:p>
          <a:p>
            <a:pPr algn="just"/>
            <a:endParaRPr lang="en-US" b="1" dirty="0"/>
          </a:p>
          <a:p>
            <a:pPr algn="just"/>
            <a:r>
              <a:rPr lang="en-US" dirty="0" smtClean="0"/>
              <a:t>Its complex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He was sure to buy , but some issue like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smtClean="0"/>
              <a:t>There might be emergency call/situation for this customer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Not recorded the data </a:t>
            </a:r>
            <a:endParaRPr lang="en-US" dirty="0"/>
          </a:p>
          <a:p>
            <a:pPr algn="just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80" y="2083760"/>
            <a:ext cx="5089637" cy="36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41" y="313610"/>
            <a:ext cx="2433034" cy="1325563"/>
          </a:xfrm>
        </p:spPr>
        <p:txBody>
          <a:bodyPr/>
          <a:lstStyle/>
          <a:p>
            <a:r>
              <a:rPr lang="en-US" b="1" i="1" dirty="0">
                <a:solidFill>
                  <a:srgbClr val="C00000"/>
                </a:solidFill>
              </a:rPr>
              <a:t>I</a:t>
            </a:r>
            <a:r>
              <a:rPr lang="en-US" b="1" i="1" dirty="0" smtClean="0">
                <a:solidFill>
                  <a:srgbClr val="C00000"/>
                </a:solidFill>
              </a:rPr>
              <a:t>nductive Biases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870" y="154546"/>
            <a:ext cx="8043930" cy="6022417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A</a:t>
            </a:r>
            <a:r>
              <a:rPr lang="en-US" b="1" dirty="0" smtClean="0"/>
              <a:t>ssumption Made :</a:t>
            </a:r>
            <a:r>
              <a:rPr lang="en-US" dirty="0" smtClean="0"/>
              <a:t> </a:t>
            </a:r>
          </a:p>
          <a:p>
            <a:pPr algn="just"/>
            <a:r>
              <a:rPr lang="en-US" dirty="0"/>
              <a:t>E</a:t>
            </a:r>
            <a:r>
              <a:rPr lang="en-US" dirty="0" smtClean="0"/>
              <a:t>verything </a:t>
            </a:r>
            <a:r>
              <a:rPr lang="en-US" dirty="0"/>
              <a:t>to the left </a:t>
            </a:r>
            <a:r>
              <a:rPr lang="en-US" dirty="0" smtClean="0"/>
              <a:t>- will </a:t>
            </a:r>
            <a:r>
              <a:rPr lang="en-US" dirty="0"/>
              <a:t>not buy the computer </a:t>
            </a:r>
            <a:endParaRPr lang="en-US" dirty="0" smtClean="0"/>
          </a:p>
          <a:p>
            <a:pPr algn="just"/>
            <a:r>
              <a:rPr lang="en-US" dirty="0"/>
              <a:t>E</a:t>
            </a:r>
            <a:r>
              <a:rPr lang="en-US" dirty="0" smtClean="0"/>
              <a:t>verything </a:t>
            </a:r>
            <a:r>
              <a:rPr lang="en-US" dirty="0"/>
              <a:t>to the </a:t>
            </a:r>
            <a:r>
              <a:rPr lang="en-US" dirty="0" smtClean="0"/>
              <a:t>right - will </a:t>
            </a:r>
            <a:r>
              <a:rPr lang="en-US" dirty="0"/>
              <a:t>buy a computer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Lines/curves </a:t>
            </a:r>
            <a:r>
              <a:rPr lang="en-US" dirty="0"/>
              <a:t>are able to segregate people who buy from who do not buy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b="1" i="1" dirty="0">
                <a:solidFill>
                  <a:srgbClr val="C00000"/>
                </a:solidFill>
              </a:rPr>
              <a:t>K</a:t>
            </a:r>
            <a:r>
              <a:rPr lang="en-US" b="1" i="1" dirty="0" smtClean="0">
                <a:solidFill>
                  <a:srgbClr val="C00000"/>
                </a:solidFill>
              </a:rPr>
              <a:t>ind </a:t>
            </a:r>
            <a:r>
              <a:rPr lang="en-US" b="1" i="1" dirty="0">
                <a:solidFill>
                  <a:srgbClr val="C00000"/>
                </a:solidFill>
              </a:rPr>
              <a:t>of an </a:t>
            </a:r>
            <a:r>
              <a:rPr lang="en-US" b="1" i="1" dirty="0" smtClean="0">
                <a:solidFill>
                  <a:srgbClr val="C00000"/>
                </a:solidFill>
              </a:rPr>
              <a:t>assumption made </a:t>
            </a:r>
            <a:r>
              <a:rPr lang="en-US" b="1" i="1" dirty="0">
                <a:solidFill>
                  <a:srgbClr val="C00000"/>
                </a:solidFill>
              </a:rPr>
              <a:t>about the distribution of the input data and the class labels</a:t>
            </a:r>
            <a:r>
              <a:rPr lang="en-US" b="1" i="1" dirty="0" smtClean="0">
                <a:solidFill>
                  <a:srgbClr val="C00000"/>
                </a:solidFill>
              </a:rPr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So this kind of assumptions that we make about these lines are known as inductive </a:t>
            </a:r>
            <a:r>
              <a:rPr lang="en-US" dirty="0" smtClean="0"/>
              <a:t>biases</a:t>
            </a:r>
          </a:p>
          <a:p>
            <a:pPr algn="just"/>
            <a:endParaRPr lang="en-US" dirty="0"/>
          </a:p>
          <a:p>
            <a:pPr algn="just"/>
            <a:r>
              <a:rPr lang="en-US" b="1" dirty="0" smtClean="0">
                <a:solidFill>
                  <a:srgbClr val="7030A0"/>
                </a:solidFill>
              </a:rPr>
              <a:t>Language </a:t>
            </a:r>
            <a:r>
              <a:rPr lang="en-US" b="1" dirty="0">
                <a:solidFill>
                  <a:srgbClr val="7030A0"/>
                </a:solidFill>
              </a:rPr>
              <a:t>bias </a:t>
            </a:r>
            <a:r>
              <a:rPr lang="en-US" b="1" dirty="0" smtClean="0">
                <a:solidFill>
                  <a:srgbClr val="7030A0"/>
                </a:solidFill>
              </a:rPr>
              <a:t>:  the </a:t>
            </a:r>
            <a:r>
              <a:rPr lang="en-US" b="1" dirty="0">
                <a:solidFill>
                  <a:srgbClr val="7030A0"/>
                </a:solidFill>
              </a:rPr>
              <a:t>type of lines that I am going to </a:t>
            </a:r>
            <a:r>
              <a:rPr lang="en-US" b="1" dirty="0" smtClean="0">
                <a:solidFill>
                  <a:srgbClr val="7030A0"/>
                </a:solidFill>
              </a:rPr>
              <a:t>draw</a:t>
            </a:r>
          </a:p>
          <a:p>
            <a:pPr algn="just"/>
            <a:endParaRPr lang="en-US" b="1" dirty="0">
              <a:solidFill>
                <a:srgbClr val="7030A0"/>
              </a:solidFill>
            </a:endParaRPr>
          </a:p>
          <a:p>
            <a:pPr algn="just"/>
            <a:r>
              <a:rPr lang="en-US" b="1" dirty="0" smtClean="0">
                <a:solidFill>
                  <a:srgbClr val="7030A0"/>
                </a:solidFill>
              </a:rPr>
              <a:t>Search bias:  what </a:t>
            </a:r>
            <a:r>
              <a:rPr lang="en-US" b="1" dirty="0">
                <a:solidFill>
                  <a:srgbClr val="7030A0"/>
                </a:solidFill>
              </a:rPr>
              <a:t>order am I going to examine all these possible </a:t>
            </a:r>
            <a:r>
              <a:rPr lang="en-US" b="1" dirty="0" smtClean="0">
                <a:solidFill>
                  <a:srgbClr val="7030A0"/>
                </a:solidFill>
              </a:rPr>
              <a:t>lines.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4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808878"/>
            <a:ext cx="4773706" cy="1325563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b="1" i="1" dirty="0">
                <a:solidFill>
                  <a:srgbClr val="C00000"/>
                </a:solidFill>
              </a:rPr>
              <a:t>Artificial </a:t>
            </a:r>
            <a:r>
              <a:rPr lang="en-US" b="1" i="1" dirty="0" smtClean="0">
                <a:solidFill>
                  <a:srgbClr val="C00000"/>
                </a:solidFill>
              </a:rPr>
              <a:t/>
            </a:r>
            <a:br>
              <a:rPr lang="en-US" b="1" i="1" dirty="0" smtClean="0">
                <a:solidFill>
                  <a:srgbClr val="C00000"/>
                </a:solidFill>
              </a:rPr>
            </a:br>
            <a:r>
              <a:rPr lang="en-US" b="1" i="1" dirty="0" smtClean="0">
                <a:solidFill>
                  <a:srgbClr val="C00000"/>
                </a:solidFill>
              </a:rPr>
              <a:t>Intelligence</a:t>
            </a:r>
            <a:r>
              <a:rPr lang="en-US" b="1" i="1" dirty="0">
                <a:solidFill>
                  <a:srgbClr val="C00000"/>
                </a:solidFill>
              </a:rPr>
              <a:t/>
            </a:r>
            <a:br>
              <a:rPr lang="en-US" b="1" i="1" dirty="0">
                <a:solidFill>
                  <a:srgbClr val="C00000"/>
                </a:solidFill>
              </a:rPr>
            </a:br>
            <a:r>
              <a:rPr lang="en-US" i="1" dirty="0">
                <a:solidFill>
                  <a:srgbClr val="C00000"/>
                </a:solidFill>
              </a:rPr>
              <a:t/>
            </a:r>
            <a:br>
              <a:rPr lang="en-US" i="1" dirty="0">
                <a:solidFill>
                  <a:srgbClr val="C00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7635" y="365125"/>
            <a:ext cx="8086165" cy="633151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word Artificial Intelligence comprises of two words “Artificial” and “Intelligence”.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refers to something which is made by human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non natural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thing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 ability to understand or think. 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misconception that Artificial Intelligence is a system, but it is not a system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implemented in the system.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so many definition of AI, one definition can be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study of how to train the computers so that computers can do things which at present human can do better</a:t>
            </a:r>
            <a:r>
              <a:rPr lang="en-US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marL="0" indent="0" algn="just">
              <a:buNone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intelligence where we want to add all the capabilities to machine that human contain.</a:t>
            </a:r>
          </a:p>
        </p:txBody>
      </p:sp>
    </p:spTree>
    <p:extLst>
      <p:ext uri="{BB962C8B-B14F-4D97-AF65-F5344CB8AC3E}">
        <p14:creationId xmlns:p14="http://schemas.microsoft.com/office/powerpoint/2010/main" val="16240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10515599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287886"/>
            <a:ext cx="11620702" cy="5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68" y="94668"/>
            <a:ext cx="10515600" cy="1325563"/>
          </a:xfrm>
        </p:spPr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3072" y="257577"/>
            <a:ext cx="6027312" cy="591938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agent </a:t>
            </a:r>
            <a:r>
              <a:rPr lang="en-US" dirty="0" smtClean="0"/>
              <a:t>will </a:t>
            </a:r>
            <a:r>
              <a:rPr lang="en-US" dirty="0"/>
              <a:t>take an input and it will produce an output Ŷ which it thinks is the correct output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/>
              <a:t>B</a:t>
            </a:r>
            <a:r>
              <a:rPr lang="en-US" dirty="0" smtClean="0"/>
              <a:t>ut </a:t>
            </a:r>
            <a:r>
              <a:rPr lang="en-US" dirty="0"/>
              <a:t>it will compare it against the actual target Y it was given for the in the </a:t>
            </a:r>
            <a:r>
              <a:rPr lang="en-US" dirty="0" smtClean="0"/>
              <a:t>training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And relearn for errors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Its </a:t>
            </a:r>
            <a:r>
              <a:rPr lang="en-US" dirty="0" smtClean="0"/>
              <a:t>an </a:t>
            </a:r>
            <a:r>
              <a:rPr lang="en-US" dirty="0"/>
              <a:t>iterative process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Most </a:t>
            </a:r>
            <a:r>
              <a:rPr lang="en-US" dirty="0"/>
              <a:t>of the classification algorithms or even regression algorithms </a:t>
            </a:r>
            <a:r>
              <a:rPr lang="en-US" dirty="0" smtClean="0"/>
              <a:t>operates in similar fashion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9" y="2478501"/>
            <a:ext cx="5911402" cy="30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0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Credit </a:t>
            </a:r>
            <a:r>
              <a:rPr lang="en-US" dirty="0" smtClean="0"/>
              <a:t>card fraud detection (Valid transaction or not)</a:t>
            </a:r>
          </a:p>
          <a:p>
            <a:endParaRPr lang="en-US" dirty="0"/>
          </a:p>
          <a:p>
            <a:r>
              <a:rPr lang="en-US" dirty="0" smtClean="0"/>
              <a:t>Sentiment analysis(+</a:t>
            </a:r>
            <a:r>
              <a:rPr lang="en-US" dirty="0" err="1" smtClean="0"/>
              <a:t>ve</a:t>
            </a:r>
            <a:r>
              <a:rPr lang="en-US" dirty="0" smtClean="0"/>
              <a:t> review / -</a:t>
            </a:r>
            <a:r>
              <a:rPr lang="en-US" dirty="0" err="1" smtClean="0"/>
              <a:t>ve</a:t>
            </a:r>
            <a:r>
              <a:rPr lang="en-US" dirty="0" smtClean="0"/>
              <a:t> review)</a:t>
            </a:r>
          </a:p>
          <a:p>
            <a:endParaRPr lang="en-US" dirty="0"/>
          </a:p>
          <a:p>
            <a:r>
              <a:rPr lang="en-US" dirty="0"/>
              <a:t>Churn </a:t>
            </a:r>
            <a:r>
              <a:rPr lang="en-US" dirty="0" smtClean="0"/>
              <a:t>prediction (</a:t>
            </a:r>
            <a:r>
              <a:rPr lang="en-US" dirty="0"/>
              <a:t>a customer who is in the system is likely to leave your system or is going to continue 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6" y="0"/>
            <a:ext cx="4931535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C00000"/>
                </a:solidFill>
              </a:rPr>
              <a:t>Prediction or Regression 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765" y="154546"/>
            <a:ext cx="6194739" cy="670345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/>
              <a:t>Where </a:t>
            </a:r>
            <a:r>
              <a:rPr lang="en-US" dirty="0"/>
              <a:t>the </a:t>
            </a:r>
            <a:r>
              <a:rPr lang="en-US" dirty="0" smtClean="0"/>
              <a:t>output to </a:t>
            </a:r>
            <a:r>
              <a:rPr lang="en-US" dirty="0"/>
              <a:t>predict is no longer a discrete value it is not like – will buy a computer </a:t>
            </a:r>
            <a:r>
              <a:rPr lang="en-US" dirty="0" smtClean="0"/>
              <a:t>or  does </a:t>
            </a:r>
            <a:r>
              <a:rPr lang="en-US" dirty="0"/>
              <a:t>not buy a </a:t>
            </a:r>
            <a:r>
              <a:rPr lang="en-US" dirty="0" smtClean="0"/>
              <a:t>computer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is more of a continuous </a:t>
            </a:r>
            <a:r>
              <a:rPr lang="en-US" dirty="0" smtClean="0"/>
              <a:t>value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</a:t>
            </a:r>
            <a:r>
              <a:rPr lang="en-US" dirty="0" smtClean="0"/>
              <a:t>ifferent </a:t>
            </a:r>
            <a:r>
              <a:rPr lang="en-US" dirty="0"/>
              <a:t>times of day you have recorded the temperature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nput </a:t>
            </a:r>
            <a:r>
              <a:rPr lang="en-US" dirty="0">
                <a:solidFill>
                  <a:srgbClr val="FF0000"/>
                </a:solidFill>
              </a:rPr>
              <a:t>to the </a:t>
            </a:r>
            <a:r>
              <a:rPr lang="en-US" dirty="0" smtClean="0">
                <a:solidFill>
                  <a:srgbClr val="FF0000"/>
                </a:solidFill>
              </a:rPr>
              <a:t>system-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Time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 day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utput </a:t>
            </a:r>
            <a:r>
              <a:rPr lang="en-US" dirty="0">
                <a:solidFill>
                  <a:srgbClr val="FF0000"/>
                </a:solidFill>
              </a:rPr>
              <a:t>from the </a:t>
            </a:r>
            <a:r>
              <a:rPr lang="en-US" dirty="0" smtClean="0">
                <a:solidFill>
                  <a:srgbClr val="FF0000"/>
                </a:solidFill>
              </a:rPr>
              <a:t>system - 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emperature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that was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measured at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particular point at the time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endParaRPr lang="en-US" dirty="0"/>
          </a:p>
          <a:p>
            <a:pPr algn="just"/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are going to get your experience or your </a:t>
            </a:r>
            <a:r>
              <a:rPr lang="en-US" dirty="0" smtClean="0"/>
              <a:t>training data </a:t>
            </a:r>
            <a:r>
              <a:rPr lang="en-US" dirty="0"/>
              <a:t>is going to take this </a:t>
            </a:r>
            <a:r>
              <a:rPr lang="en-US" dirty="0" smtClean="0"/>
              <a:t>form.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Blue points -  </a:t>
            </a:r>
            <a:r>
              <a:rPr lang="en-US" dirty="0"/>
              <a:t>input </a:t>
            </a:r>
          </a:p>
          <a:p>
            <a:pPr algn="just"/>
            <a:r>
              <a:rPr lang="en-US" dirty="0"/>
              <a:t>R</a:t>
            </a:r>
            <a:r>
              <a:rPr lang="en-US" dirty="0" smtClean="0"/>
              <a:t>ed </a:t>
            </a:r>
            <a:r>
              <a:rPr lang="en-US" dirty="0"/>
              <a:t>points </a:t>
            </a:r>
            <a:r>
              <a:rPr lang="en-US" dirty="0" smtClean="0"/>
              <a:t>- the </a:t>
            </a:r>
            <a:r>
              <a:rPr lang="en-US" dirty="0"/>
              <a:t>outputs that you are expected to </a:t>
            </a:r>
            <a:r>
              <a:rPr lang="en-US" dirty="0" smtClean="0"/>
              <a:t>predict</a:t>
            </a:r>
          </a:p>
          <a:p>
            <a:pPr algn="just"/>
            <a:r>
              <a:rPr lang="en-US" dirty="0" smtClean="0"/>
              <a:t>Points: Left (Day) , Right (Night)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465"/>
            <a:ext cx="5872765" cy="47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7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6" y="0"/>
            <a:ext cx="4931535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C00000"/>
                </a:solidFill>
              </a:rPr>
              <a:t>Prediction or Regression 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765" y="154546"/>
            <a:ext cx="6194739" cy="670345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/>
              <a:t>Just like previous </a:t>
            </a:r>
            <a:r>
              <a:rPr lang="en-US" dirty="0"/>
              <a:t>case of </a:t>
            </a:r>
            <a:r>
              <a:rPr lang="en-US" dirty="0" smtClean="0"/>
              <a:t>classification :</a:t>
            </a:r>
            <a:r>
              <a:rPr lang="en-US" dirty="0"/>
              <a:t> </a:t>
            </a:r>
            <a:r>
              <a:rPr lang="en-US" dirty="0" smtClean="0"/>
              <a:t>simple </a:t>
            </a:r>
            <a:r>
              <a:rPr lang="en-US" dirty="0"/>
              <a:t>as possible fit </a:t>
            </a:r>
            <a:r>
              <a:rPr lang="en-US" dirty="0" smtClean="0"/>
              <a:t> - draw </a:t>
            </a:r>
            <a:r>
              <a:rPr lang="en-US" dirty="0"/>
              <a:t>a straight line that is as close as possible to these </a:t>
            </a:r>
            <a:r>
              <a:rPr lang="en-US" dirty="0" smtClean="0"/>
              <a:t>points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</a:t>
            </a:r>
            <a:r>
              <a:rPr lang="en-US" dirty="0" smtClean="0"/>
              <a:t>imple solution - certain points </a:t>
            </a:r>
            <a:r>
              <a:rPr lang="en-US" dirty="0"/>
              <a:t>at which we are making large errors right </a:t>
            </a:r>
            <a:r>
              <a:rPr lang="en-US" dirty="0" smtClean="0"/>
              <a:t>- try </a:t>
            </a:r>
            <a:r>
              <a:rPr lang="en-US" dirty="0"/>
              <a:t>to fix that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Fig shows </a:t>
            </a:r>
            <a:r>
              <a:rPr lang="en-US" dirty="0" smtClean="0">
                <a:solidFill>
                  <a:srgbClr val="FF0000"/>
                </a:solidFill>
              </a:rPr>
              <a:t>day </a:t>
            </a:r>
            <a:r>
              <a:rPr lang="en-US" dirty="0">
                <a:solidFill>
                  <a:srgbClr val="FF0000"/>
                </a:solidFill>
              </a:rPr>
              <a:t>time temperatures </a:t>
            </a:r>
            <a:r>
              <a:rPr lang="en-US" dirty="0" smtClean="0">
                <a:solidFill>
                  <a:srgbClr val="FF0000"/>
                </a:solidFill>
              </a:rPr>
              <a:t>are more </a:t>
            </a:r>
            <a:r>
              <a:rPr lang="en-US" dirty="0">
                <a:solidFill>
                  <a:srgbClr val="FF0000"/>
                </a:solidFill>
              </a:rPr>
              <a:t>or less </a:t>
            </a:r>
            <a:r>
              <a:rPr lang="en-US" dirty="0" smtClean="0">
                <a:solidFill>
                  <a:srgbClr val="FF0000"/>
                </a:solidFill>
              </a:rPr>
              <a:t>fine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Night </a:t>
            </a:r>
            <a:r>
              <a:rPr lang="en-US" dirty="0"/>
              <a:t>times we seem to be doing something really off  </a:t>
            </a:r>
            <a:r>
              <a:rPr lang="en-US" dirty="0" smtClean="0"/>
              <a:t>because we </a:t>
            </a:r>
            <a:r>
              <a:rPr lang="en-US" dirty="0"/>
              <a:t>are going off too much to the right-hand side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</a:t>
            </a:r>
            <a:r>
              <a:rPr lang="en-US" dirty="0"/>
              <a:t>How if you could do something more complex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J</a:t>
            </a:r>
            <a:r>
              <a:rPr lang="en-US" dirty="0" smtClean="0"/>
              <a:t>ust </a:t>
            </a:r>
            <a:r>
              <a:rPr lang="en-US" dirty="0"/>
              <a:t>like in the classification case where we wanted to get that one point right so we could try </a:t>
            </a:r>
            <a:r>
              <a:rPr lang="en-US" dirty="0" smtClean="0"/>
              <a:t>and fit </a:t>
            </a:r>
            <a:r>
              <a:rPr lang="en-US" dirty="0"/>
              <a:t>all these temperatures that were given to us by looking at a sufficiently complex curve.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43" y="1803042"/>
            <a:ext cx="5593992" cy="449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6" y="0"/>
            <a:ext cx="4931535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C00000"/>
                </a:solidFill>
              </a:rPr>
              <a:t>Prediction or Regression </a:t>
            </a:r>
            <a:endParaRPr lang="en-US" b="1" i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6" y="1692833"/>
            <a:ext cx="5145915" cy="397387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935" y="1692832"/>
            <a:ext cx="6013628" cy="39738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0" y="3742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/>
              <a:t>T</a:t>
            </a:r>
            <a:r>
              <a:rPr lang="en-US" b="1" dirty="0" smtClean="0"/>
              <a:t>ry and fit </a:t>
            </a:r>
            <a:r>
              <a:rPr lang="en-US" b="1" dirty="0"/>
              <a:t>all these temperatures that were given to us by looking at a sufficiently complex curve.</a:t>
            </a:r>
          </a:p>
        </p:txBody>
      </p:sp>
    </p:spTree>
    <p:extLst>
      <p:ext uri="{BB962C8B-B14F-4D97-AF65-F5344CB8AC3E}">
        <p14:creationId xmlns:p14="http://schemas.microsoft.com/office/powerpoint/2010/main" val="137566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6" y="0"/>
            <a:ext cx="4931535" cy="1325563"/>
          </a:xfrm>
        </p:spPr>
        <p:txBody>
          <a:bodyPr/>
          <a:lstStyle/>
          <a:p>
            <a:r>
              <a:rPr lang="en-US" b="1" i="1" dirty="0" smtClean="0">
                <a:solidFill>
                  <a:srgbClr val="C00000"/>
                </a:solidFill>
              </a:rPr>
              <a:t>Prediction or Regression 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Just </a:t>
            </a:r>
            <a:r>
              <a:rPr lang="en-US" dirty="0"/>
              <a:t>like in the classification case where we wanted to get </a:t>
            </a:r>
            <a:r>
              <a:rPr lang="en-US" b="1" dirty="0"/>
              <a:t>that one point </a:t>
            </a:r>
            <a:r>
              <a:rPr lang="en-US" dirty="0" smtClean="0"/>
              <a:t>so </a:t>
            </a:r>
            <a:r>
              <a:rPr lang="en-US" dirty="0"/>
              <a:t>we could try </a:t>
            </a:r>
            <a:r>
              <a:rPr lang="en-US" dirty="0" smtClean="0"/>
              <a:t>and fit </a:t>
            </a:r>
            <a:r>
              <a:rPr lang="en-US" dirty="0"/>
              <a:t>all these temperatures that were given to us by looking at a sufficiently complex curve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These </a:t>
            </a:r>
            <a:r>
              <a:rPr lang="en-US" dirty="0"/>
              <a:t>kinds of </a:t>
            </a:r>
            <a:r>
              <a:rPr lang="en-US" b="1" dirty="0">
                <a:solidFill>
                  <a:srgbClr val="C00000"/>
                </a:solidFill>
              </a:rPr>
              <a:t>solutions</a:t>
            </a:r>
            <a:r>
              <a:rPr lang="en-US" dirty="0"/>
              <a:t> </a:t>
            </a:r>
            <a:r>
              <a:rPr lang="en-US" dirty="0" smtClean="0"/>
              <a:t>where we </a:t>
            </a:r>
            <a:r>
              <a:rPr lang="en-US" dirty="0"/>
              <a:t>try to fit the noise in the data we are trying to make the </a:t>
            </a:r>
            <a:r>
              <a:rPr lang="en-US" b="1" i="1" dirty="0">
                <a:solidFill>
                  <a:srgbClr val="FF0000"/>
                </a:solidFill>
              </a:rPr>
              <a:t>solution predict the noise in </a:t>
            </a:r>
            <a:r>
              <a:rPr lang="en-US" b="1" i="1" dirty="0" smtClean="0">
                <a:solidFill>
                  <a:srgbClr val="FF0000"/>
                </a:solidFill>
              </a:rPr>
              <a:t>the training </a:t>
            </a:r>
            <a:r>
              <a:rPr lang="en-US" b="1" i="1" dirty="0">
                <a:solidFill>
                  <a:srgbClr val="FF0000"/>
                </a:solidFill>
              </a:rPr>
              <a:t>data </a:t>
            </a:r>
            <a:r>
              <a:rPr lang="en-US" dirty="0"/>
              <a:t>correctly are known as </a:t>
            </a:r>
            <a:r>
              <a:rPr lang="en-US" b="1" i="1" dirty="0"/>
              <a:t>over </a:t>
            </a:r>
            <a:r>
              <a:rPr lang="en-US" b="1" i="1" dirty="0" smtClean="0"/>
              <a:t>fitting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fit solutions and one of the things that </a:t>
            </a:r>
            <a:r>
              <a:rPr lang="en-US" dirty="0" smtClean="0"/>
              <a:t>we look </a:t>
            </a:r>
            <a:r>
              <a:rPr lang="en-US" dirty="0"/>
              <a:t>to avoid </a:t>
            </a:r>
            <a:r>
              <a:rPr lang="en-US" dirty="0" smtClean="0"/>
              <a:t>in </a:t>
            </a:r>
            <a:r>
              <a:rPr lang="en-US" dirty="0"/>
              <a:t>machine learning is to over fit to the training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i="1" dirty="0" smtClean="0"/>
          </a:p>
          <a:p>
            <a:pPr marL="0" indent="0" algn="ctr">
              <a:buNone/>
            </a:pPr>
            <a:endParaRPr lang="en-US" b="1" i="1" dirty="0"/>
          </a:p>
          <a:p>
            <a:pPr marL="0" indent="0" algn="ctr">
              <a:buNone/>
            </a:pPr>
            <a:r>
              <a:rPr lang="en-US" sz="4400" b="1" i="1" dirty="0" smtClean="0">
                <a:solidFill>
                  <a:srgbClr val="C00000"/>
                </a:solidFill>
              </a:rPr>
              <a:t>Generate Synthetic </a:t>
            </a:r>
            <a:r>
              <a:rPr lang="en-US" sz="4400" b="1" i="1" dirty="0">
                <a:solidFill>
                  <a:srgbClr val="C00000"/>
                </a:solidFill>
              </a:rPr>
              <a:t>Data with </a:t>
            </a:r>
            <a:r>
              <a:rPr lang="en-US" sz="4400" b="1" i="1" dirty="0" smtClean="0">
                <a:solidFill>
                  <a:srgbClr val="C00000"/>
                </a:solidFill>
              </a:rPr>
              <a:t>Python</a:t>
            </a:r>
            <a:r>
              <a:rPr lang="en-US" sz="4400" b="1" i="1" dirty="0">
                <a:solidFill>
                  <a:srgbClr val="C00000"/>
                </a:solidFill>
              </a:rPr>
              <a:t/>
            </a:r>
            <a:br>
              <a:rPr lang="en-US" sz="4400" b="1" i="1" dirty="0">
                <a:solidFill>
                  <a:srgbClr val="C00000"/>
                </a:solidFill>
              </a:rPr>
            </a:br>
            <a:endParaRPr lang="en-US" sz="44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Generate Synthetic Data with Python</a:t>
            </a:r>
            <a:br>
              <a:rPr lang="en-US" b="1" i="1" dirty="0">
                <a:solidFill>
                  <a:srgbClr val="C00000"/>
                </a:solidFill>
              </a:rPr>
            </a:br>
            <a:r>
              <a:rPr lang="en-US" b="1" i="1" dirty="0">
                <a:solidFill>
                  <a:srgbClr val="C00000"/>
                </a:solidFill>
              </a:rPr>
              <a:t/>
            </a:r>
            <a:br>
              <a:rPr lang="en-US" b="1" i="1" dirty="0">
                <a:solidFill>
                  <a:srgbClr val="C00000"/>
                </a:solidFill>
              </a:rPr>
            </a:b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problem with machine learning, especially when you are starting out and want to learn about the algorithms, is that it is </a:t>
            </a:r>
            <a:r>
              <a:rPr lang="en-US" b="1" i="1" dirty="0">
                <a:solidFill>
                  <a:srgbClr val="C00000"/>
                </a:solidFill>
              </a:rPr>
              <a:t>often difficult to get suitable test data. </a:t>
            </a:r>
            <a:endParaRPr lang="en-US" b="1" i="1" dirty="0" smtClean="0">
              <a:solidFill>
                <a:srgbClr val="C00000"/>
              </a:solidFill>
            </a:endParaRP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Some </a:t>
            </a:r>
            <a:r>
              <a:rPr lang="en-US" dirty="0"/>
              <a:t>cost a lot of money, others are not freely available because they are protected by copyright.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b="1" i="1" dirty="0">
                <a:solidFill>
                  <a:srgbClr val="C00000"/>
                </a:solidFill>
              </a:rPr>
              <a:t>artificially generated test data </a:t>
            </a:r>
            <a:r>
              <a:rPr lang="en-US" dirty="0"/>
              <a:t>can be a solution in some cases.</a:t>
            </a:r>
          </a:p>
        </p:txBody>
      </p:sp>
    </p:spTree>
    <p:extLst>
      <p:ext uri="{BB962C8B-B14F-4D97-AF65-F5344CB8AC3E}">
        <p14:creationId xmlns:p14="http://schemas.microsoft.com/office/powerpoint/2010/main" val="281181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b="1" i="1" dirty="0">
                <a:solidFill>
                  <a:srgbClr val="C00000"/>
                </a:solidFill>
              </a:rPr>
              <a:t>Best Python libraries for Machine Learning</a:t>
            </a:r>
            <a:br>
              <a:rPr lang="en-US" b="1" i="1" dirty="0">
                <a:solidFill>
                  <a:srgbClr val="C00000"/>
                </a:solidFill>
              </a:rPr>
            </a:br>
            <a:r>
              <a:rPr lang="en-US" b="1" i="1" dirty="0">
                <a:solidFill>
                  <a:srgbClr val="C00000"/>
                </a:solidFill>
              </a:rPr>
              <a:t/>
            </a:r>
            <a:br>
              <a:rPr lang="en-US" b="1" i="1" dirty="0">
                <a:solidFill>
                  <a:srgbClr val="C00000"/>
                </a:solidFill>
              </a:rPr>
            </a:b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2" y="1328084"/>
            <a:ext cx="4092388" cy="4351338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i="1" dirty="0"/>
              <a:t> </a:t>
            </a:r>
          </a:p>
          <a:p>
            <a:pPr fontAlgn="base"/>
            <a:r>
              <a:rPr lang="en-US" i="1" dirty="0" err="1"/>
              <a:t>Numpy</a:t>
            </a:r>
            <a:endParaRPr lang="en-US" i="1" dirty="0"/>
          </a:p>
          <a:p>
            <a:pPr fontAlgn="base"/>
            <a:r>
              <a:rPr lang="en-US" i="1" dirty="0" err="1"/>
              <a:t>Scipy</a:t>
            </a:r>
            <a:endParaRPr lang="en-US" i="1" dirty="0"/>
          </a:p>
          <a:p>
            <a:pPr fontAlgn="base"/>
            <a:r>
              <a:rPr lang="en-US" i="1" dirty="0" err="1"/>
              <a:t>Scikit</a:t>
            </a:r>
            <a:r>
              <a:rPr lang="en-US" i="1" dirty="0"/>
              <a:t>-learn</a:t>
            </a:r>
          </a:p>
          <a:p>
            <a:pPr fontAlgn="base"/>
            <a:r>
              <a:rPr lang="en-US" i="1" dirty="0" err="1"/>
              <a:t>Theano</a:t>
            </a:r>
            <a:endParaRPr lang="en-US" i="1" dirty="0"/>
          </a:p>
          <a:p>
            <a:pPr fontAlgn="base"/>
            <a:r>
              <a:rPr lang="en-US" i="1" dirty="0" err="1"/>
              <a:t>TensorFlow</a:t>
            </a:r>
            <a:endParaRPr lang="en-US" i="1" dirty="0"/>
          </a:p>
          <a:p>
            <a:pPr fontAlgn="base"/>
            <a:r>
              <a:rPr lang="en-US" i="1" dirty="0" err="1"/>
              <a:t>Keras</a:t>
            </a:r>
            <a:endParaRPr lang="en-US" i="1" dirty="0"/>
          </a:p>
          <a:p>
            <a:pPr fontAlgn="base"/>
            <a:r>
              <a:rPr lang="en-US" i="1" dirty="0" err="1"/>
              <a:t>PyTorch</a:t>
            </a:r>
            <a:endParaRPr lang="en-US" i="1" dirty="0"/>
          </a:p>
          <a:p>
            <a:pPr fontAlgn="base"/>
            <a:r>
              <a:rPr lang="en-US" i="1" dirty="0"/>
              <a:t>Pandas</a:t>
            </a:r>
          </a:p>
          <a:p>
            <a:pPr fontAlgn="base"/>
            <a:r>
              <a:rPr lang="en-US" i="1" dirty="0" err="1"/>
              <a:t>Matplotlib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537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Generate Synthetic Data with Python</a:t>
            </a:r>
            <a:br>
              <a:rPr lang="en-US" b="1" i="1" dirty="0"/>
            </a:br>
            <a:r>
              <a:rPr lang="en-US" b="1" i="1" dirty="0"/>
              <a:t/>
            </a:r>
            <a:br>
              <a:rPr lang="en-US" b="1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On the one hand, there are small toy data </a:t>
            </a:r>
            <a:r>
              <a:rPr lang="en-US" dirty="0" smtClean="0"/>
              <a:t>sets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</a:t>
            </a:r>
            <a:r>
              <a:rPr lang="en-US" dirty="0"/>
              <a:t>B</a:t>
            </a:r>
            <a:r>
              <a:rPr lang="en-US" dirty="0" smtClean="0"/>
              <a:t>ut </a:t>
            </a:r>
            <a:r>
              <a:rPr lang="en-US" dirty="0"/>
              <a:t>it also offers larger data sets that are often used in the machine learning community to test algorithms or also serve as a benchmark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</a:t>
            </a:r>
            <a:r>
              <a:rPr lang="en-US" dirty="0"/>
              <a:t>It provides us with data coming from the 'real world'.</a:t>
            </a:r>
          </a:p>
        </p:txBody>
      </p:sp>
    </p:spTree>
    <p:extLst>
      <p:ext uri="{BB962C8B-B14F-4D97-AF65-F5344CB8AC3E}">
        <p14:creationId xmlns:p14="http://schemas.microsoft.com/office/powerpoint/2010/main" val="10814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Generate Synthetic Data with Python</a:t>
            </a:r>
            <a:br>
              <a:rPr lang="en-US" b="1" i="1" dirty="0"/>
            </a:br>
            <a:r>
              <a:rPr lang="en-US" b="1" i="1" dirty="0"/>
              <a:t/>
            </a:r>
            <a:br>
              <a:rPr lang="en-US" b="1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B</a:t>
            </a:r>
            <a:r>
              <a:rPr lang="en-US" dirty="0" smtClean="0"/>
              <a:t>ut </a:t>
            </a:r>
            <a:r>
              <a:rPr lang="en-US" dirty="0"/>
              <a:t>in many cases this is still not sufficient.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Maybe </a:t>
            </a:r>
            <a:r>
              <a:rPr lang="en-US" dirty="0"/>
              <a:t>you find the right kind of data, </a:t>
            </a:r>
            <a:r>
              <a:rPr lang="en-US" b="1" dirty="0"/>
              <a:t>but you need more data of this kind or the data is not completely the kind of data you were looking </a:t>
            </a:r>
            <a:r>
              <a:rPr lang="en-US" dirty="0"/>
              <a:t>for, e.g. maybe you need more complex or less complex data.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This </a:t>
            </a:r>
            <a:r>
              <a:rPr lang="en-US" dirty="0"/>
              <a:t>is the point where you should consider to create the data yourself.</a:t>
            </a:r>
          </a:p>
        </p:txBody>
      </p:sp>
    </p:spTree>
    <p:extLst>
      <p:ext uri="{BB962C8B-B14F-4D97-AF65-F5344CB8AC3E}">
        <p14:creationId xmlns:p14="http://schemas.microsoft.com/office/powerpoint/2010/main" val="8098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Generate Synthetic Data with Python</a:t>
            </a:r>
            <a:br>
              <a:rPr lang="en-US" b="1" i="1" dirty="0"/>
            </a:br>
            <a:r>
              <a:rPr lang="en-US" b="1" i="1" dirty="0"/>
              <a:t/>
            </a:r>
            <a:br>
              <a:rPr lang="en-US" b="1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Here, </a:t>
            </a:r>
            <a:r>
              <a:rPr lang="en-US" b="1" dirty="0" err="1">
                <a:solidFill>
                  <a:srgbClr val="C00000"/>
                </a:solidFill>
              </a:rPr>
              <a:t>sklearn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offers help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 </a:t>
            </a:r>
            <a:r>
              <a:rPr lang="en-US" dirty="0"/>
              <a:t>It includes various random sample generators that can be used to create custom-made artificial datasets.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Datasets </a:t>
            </a:r>
            <a:r>
              <a:rPr lang="en-US" dirty="0"/>
              <a:t>that meet your ideas of size and complexity.</a:t>
            </a:r>
          </a:p>
        </p:txBody>
      </p:sp>
    </p:spTree>
    <p:extLst>
      <p:ext uri="{BB962C8B-B14F-4D97-AF65-F5344CB8AC3E}">
        <p14:creationId xmlns:p14="http://schemas.microsoft.com/office/powerpoint/2010/main" val="39072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Need for Synthetic Data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There </a:t>
            </a:r>
            <a:r>
              <a:rPr lang="en-US" dirty="0"/>
              <a:t>are many other instances, where synthetic data may be needed.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For </a:t>
            </a:r>
            <a:r>
              <a:rPr lang="en-US" dirty="0"/>
              <a:t>example, real data may be hard or expensive to acquire, or it may have too few data-points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 </a:t>
            </a:r>
            <a:r>
              <a:rPr lang="en-US" dirty="0"/>
              <a:t>Another reason is privacy, where real data cannot be revealed to others</a:t>
            </a:r>
          </a:p>
        </p:txBody>
      </p:sp>
    </p:spTree>
    <p:extLst>
      <p:ext uri="{BB962C8B-B14F-4D97-AF65-F5344CB8AC3E}">
        <p14:creationId xmlns:p14="http://schemas.microsoft.com/office/powerpoint/2010/main" val="12319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Few reasons why you need generated data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184" y="927279"/>
            <a:ext cx="11160616" cy="5249684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Can your models handle noisy labels</a:t>
            </a:r>
            <a:r>
              <a:rPr lang="en-US" sz="2400" dirty="0" smtClean="0"/>
              <a:t>?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What happens when 99% of your labels are negative and only 1% are positive</a:t>
            </a:r>
            <a:r>
              <a:rPr lang="en-US" sz="2400" dirty="0" smtClean="0"/>
              <a:t>?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if your models can tell you which features are redundant</a:t>
            </a:r>
            <a:r>
              <a:rPr lang="en-US" sz="2400" dirty="0" smtClean="0"/>
              <a:t>?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In case of model provided feature </a:t>
            </a:r>
            <a:r>
              <a:rPr lang="en-US" sz="2400" dirty="0" err="1"/>
              <a:t>importances</a:t>
            </a:r>
            <a:r>
              <a:rPr lang="en-US" sz="2400" dirty="0"/>
              <a:t> how does the model handle redundant features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Does removing redundant features improve your model’s performance</a:t>
            </a:r>
            <a:r>
              <a:rPr lang="en-US" sz="2400" dirty="0" smtClean="0"/>
              <a:t>?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How does your model behave when Redundant features, noise and imbalance are all present at once in your dataset</a:t>
            </a:r>
            <a:r>
              <a:rPr lang="en-US" sz="2400" dirty="0" smtClean="0"/>
              <a:t>?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If you have </a:t>
            </a:r>
            <a:r>
              <a:rPr lang="en-US" sz="2400" i="1" dirty="0"/>
              <a:t>N </a:t>
            </a:r>
            <a:r>
              <a:rPr lang="en-US" sz="2400" dirty="0" err="1"/>
              <a:t>datapoints</a:t>
            </a:r>
            <a:r>
              <a:rPr lang="en-US" sz="2400" dirty="0"/>
              <a:t> and </a:t>
            </a:r>
            <a:r>
              <a:rPr lang="en-US" sz="2400" i="1" dirty="0"/>
              <a:t>M </a:t>
            </a:r>
            <a:r>
              <a:rPr lang="en-US" sz="2400" dirty="0"/>
              <a:t>features, what are the safe values of N,M so your model doesn’t </a:t>
            </a:r>
            <a:r>
              <a:rPr lang="en-US" sz="2400" dirty="0" err="1"/>
              <a:t>overfit</a:t>
            </a:r>
            <a:r>
              <a:rPr lang="en-US" sz="2400" dirty="0"/>
              <a:t>?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457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i="1" dirty="0" smtClean="0">
                <a:solidFill>
                  <a:srgbClr val="92D050"/>
                </a:solidFill>
              </a:rPr>
              <a:t>Week 5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1357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928825"/>
            <a:ext cx="10741025" cy="2324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6235" algn="l"/>
                <a:tab pos="1730375" algn="l"/>
                <a:tab pos="2762250" algn="l"/>
                <a:tab pos="3081020" algn="l"/>
                <a:tab pos="3336925" algn="l"/>
                <a:tab pos="4013200" algn="l"/>
                <a:tab pos="4380865" algn="l"/>
                <a:tab pos="5632450" algn="l"/>
                <a:tab pos="6899909" algn="l"/>
                <a:tab pos="8118475" algn="l"/>
                <a:tab pos="8935085" algn="l"/>
                <a:tab pos="10386060" algn="l"/>
              </a:tabLst>
            </a:pPr>
            <a:r>
              <a:rPr sz="2200" spc="-5" dirty="0">
                <a:latin typeface="Times New Roman"/>
                <a:cs typeface="Times New Roman"/>
              </a:rPr>
              <a:t>Regre</a:t>
            </a:r>
            <a:r>
              <a:rPr sz="2200" spc="-15" dirty="0">
                <a:latin typeface="Times New Roman"/>
                <a:cs typeface="Times New Roman"/>
              </a:rPr>
              <a:t>s</a:t>
            </a:r>
            <a:r>
              <a:rPr sz="2200" spc="-5" dirty="0">
                <a:latin typeface="Times New Roman"/>
                <a:cs typeface="Times New Roman"/>
              </a:rPr>
              <a:t>sion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25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nalysis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is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fo</a:t>
            </a:r>
            <a:r>
              <a:rPr sz="2200" spc="10" dirty="0">
                <a:latin typeface="Times New Roman"/>
                <a:cs typeface="Times New Roman"/>
              </a:rPr>
              <a:t>r</a:t>
            </a:r>
            <a:r>
              <a:rPr sz="2200" spc="-5" dirty="0">
                <a:latin typeface="Times New Roman"/>
                <a:cs typeface="Times New Roman"/>
              </a:rPr>
              <a:t>m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predicti</a:t>
            </a:r>
            <a:r>
              <a:rPr sz="2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v</a:t>
            </a:r>
            <a:r>
              <a:rPr sz="22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r>
              <a:rPr sz="2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200" b="1" i="1" spc="-25" dirty="0">
                <a:solidFill>
                  <a:srgbClr val="C00000"/>
                </a:solidFill>
                <a:latin typeface="Times New Roman"/>
                <a:cs typeface="Times New Roman"/>
              </a:rPr>
              <a:t>m</a:t>
            </a:r>
            <a:r>
              <a:rPr sz="22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o</a:t>
            </a:r>
            <a:r>
              <a:rPr sz="2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sz="22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el</a:t>
            </a:r>
            <a:r>
              <a:rPr sz="2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l</a:t>
            </a:r>
            <a:r>
              <a:rPr sz="22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ing</a:t>
            </a:r>
            <a:r>
              <a:rPr sz="2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2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te</a:t>
            </a:r>
            <a:r>
              <a:rPr sz="2200" b="1" i="1" spc="-15" dirty="0">
                <a:solidFill>
                  <a:srgbClr val="C00000"/>
                </a:solidFill>
                <a:latin typeface="Times New Roman"/>
                <a:cs typeface="Times New Roman"/>
              </a:rPr>
              <a:t>c</a:t>
            </a:r>
            <a:r>
              <a:rPr sz="22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h</a:t>
            </a:r>
            <a:r>
              <a:rPr sz="2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200" b="1" i="1" spc="-20" dirty="0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sz="2200" b="1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que</a:t>
            </a:r>
            <a:r>
              <a:rPr sz="2200" b="1" i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which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inve</a:t>
            </a:r>
            <a:r>
              <a:rPr sz="2200" spc="-15" dirty="0">
                <a:latin typeface="Times New Roman"/>
                <a:cs typeface="Times New Roman"/>
              </a:rPr>
              <a:t>s</a:t>
            </a:r>
            <a:r>
              <a:rPr sz="2200" spc="-5" dirty="0">
                <a:latin typeface="Times New Roman"/>
                <a:cs typeface="Times New Roman"/>
              </a:rPr>
              <a:t>tigates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endParaRPr sz="2200"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Times New Roman"/>
                <a:cs typeface="Times New Roman"/>
              </a:rPr>
              <a:t>relationship between a dependent </a:t>
            </a:r>
            <a:r>
              <a:rPr sz="2200" spc="-10" dirty="0">
                <a:latin typeface="Times New Roman"/>
                <a:cs typeface="Times New Roman"/>
              </a:rPr>
              <a:t>(target) </a:t>
            </a:r>
            <a:r>
              <a:rPr sz="2200" spc="-5" dirty="0">
                <a:latin typeface="Times New Roman"/>
                <a:cs typeface="Times New Roman"/>
              </a:rPr>
              <a:t>and independent variable</a:t>
            </a:r>
            <a:r>
              <a:rPr sz="2200" b="1" spc="-5" dirty="0">
                <a:latin typeface="Times New Roman"/>
                <a:cs typeface="Times New Roman"/>
              </a:rPr>
              <a:t>(s)</a:t>
            </a:r>
            <a:r>
              <a:rPr sz="2200" b="1" spc="1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(predictor).</a:t>
            </a:r>
            <a:endParaRPr sz="2200" dirty="0">
              <a:latin typeface="Times New Roman"/>
              <a:cs typeface="Times New Roman"/>
            </a:endParaRPr>
          </a:p>
          <a:p>
            <a:pPr marL="355600" marR="8255" indent="-343535">
              <a:lnSpc>
                <a:spcPct val="100000"/>
              </a:lnSpc>
              <a:spcBef>
                <a:spcPts val="1130"/>
              </a:spcBef>
              <a:buFont typeface="Wingdings"/>
              <a:buChar char=""/>
              <a:tabLst>
                <a:tab pos="356235" algn="l"/>
              </a:tabLst>
            </a:pPr>
            <a:r>
              <a:rPr lang="en-US" sz="2200" b="1" spc="-5" dirty="0" smtClean="0">
                <a:latin typeface="Times New Roman"/>
                <a:cs typeface="Times New Roman"/>
              </a:rPr>
              <a:t>Predicting: </a:t>
            </a:r>
            <a:r>
              <a:rPr sz="2200" spc="-5" dirty="0" smtClean="0">
                <a:latin typeface="Times New Roman"/>
                <a:cs typeface="Times New Roman"/>
              </a:rPr>
              <a:t>This </a:t>
            </a:r>
            <a:r>
              <a:rPr sz="2200" spc="-5" dirty="0">
                <a:latin typeface="Times New Roman"/>
                <a:cs typeface="Times New Roman"/>
              </a:rPr>
              <a:t>technique is used for </a:t>
            </a:r>
            <a:r>
              <a:rPr sz="22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forecasting, </a:t>
            </a:r>
            <a:r>
              <a:rPr sz="2200" spc="-5" dirty="0">
                <a:latin typeface="Times New Roman"/>
                <a:cs typeface="Times New Roman"/>
              </a:rPr>
              <a:t>time series modelling </a:t>
            </a:r>
            <a:r>
              <a:rPr sz="2200" spc="-10" dirty="0">
                <a:latin typeface="Times New Roman"/>
                <a:cs typeface="Times New Roman"/>
              </a:rPr>
              <a:t>and </a:t>
            </a:r>
            <a:r>
              <a:rPr sz="2200" spc="-5" dirty="0">
                <a:latin typeface="Times New Roman"/>
                <a:cs typeface="Times New Roman"/>
              </a:rPr>
              <a:t>finding the causal </a:t>
            </a:r>
            <a:r>
              <a:rPr sz="2200" spc="-10" dirty="0">
                <a:latin typeface="Times New Roman"/>
                <a:cs typeface="Times New Roman"/>
              </a:rPr>
              <a:t>effect  </a:t>
            </a:r>
            <a:r>
              <a:rPr sz="2200" spc="-5" dirty="0">
                <a:latin typeface="Times New Roman"/>
                <a:cs typeface="Times New Roman"/>
              </a:rPr>
              <a:t>relationship between the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variables.</a:t>
            </a:r>
            <a:endParaRPr sz="2200" dirty="0">
              <a:latin typeface="Times New Roman"/>
              <a:cs typeface="Times New Roman"/>
            </a:endParaRPr>
          </a:p>
          <a:p>
            <a:pPr marL="355600" marR="6985" indent="-343535">
              <a:lnSpc>
                <a:spcPct val="100000"/>
              </a:lnSpc>
              <a:spcBef>
                <a:spcPts val="1130"/>
              </a:spcBef>
              <a:buFont typeface="Wingdings"/>
              <a:buChar char=""/>
              <a:tabLst>
                <a:tab pos="356235" algn="l"/>
              </a:tabLst>
            </a:pPr>
            <a:r>
              <a:rPr sz="2200" spc="-5" dirty="0">
                <a:latin typeface="Times New Roman"/>
                <a:cs typeface="Times New Roman"/>
              </a:rPr>
              <a:t>For example, relationship between rash driving and number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-5" dirty="0">
                <a:latin typeface="Times New Roman"/>
                <a:cs typeface="Times New Roman"/>
              </a:rPr>
              <a:t>road accidents </a:t>
            </a:r>
            <a:r>
              <a:rPr sz="2200" spc="-10" dirty="0">
                <a:latin typeface="Times New Roman"/>
                <a:cs typeface="Times New Roman"/>
              </a:rPr>
              <a:t>by </a:t>
            </a:r>
            <a:r>
              <a:rPr sz="2200" spc="-5" dirty="0">
                <a:latin typeface="Times New Roman"/>
                <a:cs typeface="Times New Roman"/>
              </a:rPr>
              <a:t>a driver is  best studied through regression.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735279"/>
            <a:ext cx="6178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0" dirty="0"/>
              <a:t>What </a:t>
            </a:r>
            <a:r>
              <a:rPr sz="4000" spc="-35" dirty="0"/>
              <a:t>is </a:t>
            </a:r>
            <a:r>
              <a:rPr sz="4000" spc="-65" dirty="0"/>
              <a:t>Regression</a:t>
            </a:r>
            <a:r>
              <a:rPr sz="4000" spc="-520" dirty="0"/>
              <a:t> </a:t>
            </a:r>
            <a:r>
              <a:rPr sz="4000" spc="-60" dirty="0"/>
              <a:t>Analysis?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85542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2512"/>
          </a:xfrm>
        </p:spPr>
        <p:txBody>
          <a:bodyPr/>
          <a:lstStyle/>
          <a:p>
            <a:r>
              <a:rPr lang="en-US" dirty="0" smtClean="0"/>
              <a:t>Types  (x= studying, y=grade)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6482"/>
            <a:ext cx="10515600" cy="44862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125" y="513925"/>
            <a:ext cx="1485900" cy="2409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3438659"/>
            <a:ext cx="5076825" cy="222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b="1" i="1" dirty="0" smtClean="0">
                <a:solidFill>
                  <a:srgbClr val="C00000"/>
                </a:solidFill>
              </a:rPr>
              <a:t>Positive Relationship (x= Studying , y=Grades)</a:t>
            </a:r>
            <a:br>
              <a:rPr lang="en-US" b="1" i="1" dirty="0" smtClean="0">
                <a:solidFill>
                  <a:srgbClr val="C00000"/>
                </a:solidFill>
              </a:rPr>
            </a:br>
            <a:r>
              <a:rPr lang="en-US" b="1" i="1" dirty="0" smtClean="0">
                <a:solidFill>
                  <a:srgbClr val="C00000"/>
                </a:solidFill>
              </a:rPr>
              <a:t>Negative Relationship  (x= Instagram y= </a:t>
            </a:r>
            <a:r>
              <a:rPr lang="en-US" b="1" i="1" dirty="0">
                <a:solidFill>
                  <a:srgbClr val="C00000"/>
                </a:solidFill>
              </a:rPr>
              <a:t>Grades)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752"/>
            <a:ext cx="5357611" cy="447675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953" y="1825625"/>
            <a:ext cx="62452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7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072" y="1825625"/>
            <a:ext cx="4875727" cy="4351338"/>
          </a:xfrm>
        </p:spPr>
        <p:txBody>
          <a:bodyPr/>
          <a:lstStyle/>
          <a:p>
            <a:r>
              <a:rPr lang="en-US" dirty="0" smtClean="0"/>
              <a:t>Scatter plot</a:t>
            </a:r>
          </a:p>
          <a:p>
            <a:r>
              <a:rPr lang="en-US" dirty="0" smtClean="0"/>
              <a:t>Draw straight line which connects most of the data points  </a:t>
            </a:r>
          </a:p>
          <a:p>
            <a:r>
              <a:rPr lang="en-US" dirty="0" smtClean="0"/>
              <a:t>Correlation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5"/>
            <a:ext cx="54959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i="1" dirty="0" err="1">
                <a:solidFill>
                  <a:srgbClr val="C00000"/>
                </a:solidFill>
              </a:rPr>
              <a:t>Numpy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4494" y="1825625"/>
            <a:ext cx="7669306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err="1"/>
              <a:t>NumPy</a:t>
            </a:r>
            <a:r>
              <a:rPr lang="en-US" dirty="0"/>
              <a:t> is a very popular python library for large </a:t>
            </a:r>
            <a:r>
              <a:rPr lang="en-US" b="1" dirty="0">
                <a:solidFill>
                  <a:srgbClr val="C00000"/>
                </a:solidFill>
              </a:rPr>
              <a:t>multi-dimensional array and matrix processing</a:t>
            </a:r>
            <a:r>
              <a:rPr lang="en-US" dirty="0"/>
              <a:t>, with the help of a large collection of high-level mathematical functions.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is very useful for fundamental </a:t>
            </a:r>
            <a:r>
              <a:rPr lang="en-US" b="1" i="1" dirty="0">
                <a:solidFill>
                  <a:srgbClr val="C00000"/>
                </a:solidFill>
              </a:rPr>
              <a:t>scientific computations </a:t>
            </a:r>
            <a:r>
              <a:rPr lang="en-US" dirty="0"/>
              <a:t>in Machine Learning.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is particularly useful for </a:t>
            </a:r>
            <a:r>
              <a:rPr lang="en-US" b="1" i="1" dirty="0">
                <a:solidFill>
                  <a:srgbClr val="C00000"/>
                </a:solidFill>
              </a:rPr>
              <a:t>linear algebra, Fourier transform, and random number capabilities. </a:t>
            </a:r>
            <a:endParaRPr lang="en-US" b="1" i="1" dirty="0" smtClean="0">
              <a:solidFill>
                <a:srgbClr val="C00000"/>
              </a:solidFill>
            </a:endParaRPr>
          </a:p>
          <a:p>
            <a:pPr algn="just"/>
            <a:endParaRPr lang="en-US" i="1" dirty="0"/>
          </a:p>
          <a:p>
            <a:pPr algn="just"/>
            <a:r>
              <a:rPr lang="en-US" dirty="0" smtClean="0"/>
              <a:t>High-end </a:t>
            </a:r>
            <a:r>
              <a:rPr lang="en-US" dirty="0"/>
              <a:t>libraries like </a:t>
            </a:r>
            <a:r>
              <a:rPr lang="en-US" dirty="0" err="1"/>
              <a:t>TensorFlow</a:t>
            </a:r>
            <a:r>
              <a:rPr lang="en-US" dirty="0"/>
              <a:t> uses </a:t>
            </a:r>
            <a:r>
              <a:rPr lang="en-US" dirty="0" err="1"/>
              <a:t>NumPy</a:t>
            </a:r>
            <a:r>
              <a:rPr lang="en-US" dirty="0"/>
              <a:t> internally for manipulation of Tensors. </a:t>
            </a:r>
          </a:p>
        </p:txBody>
      </p:sp>
    </p:spTree>
    <p:extLst>
      <p:ext uri="{BB962C8B-B14F-4D97-AF65-F5344CB8AC3E}">
        <p14:creationId xmlns:p14="http://schemas.microsoft.com/office/powerpoint/2010/main" val="50624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9388698" cy="65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352550"/>
            <a:ext cx="5600700" cy="415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60" dirty="0"/>
              <a:t>Population </a:t>
            </a:r>
            <a:r>
              <a:rPr lang="en-US" spc="-65" dirty="0"/>
              <a:t>Regression</a:t>
            </a:r>
            <a:r>
              <a:rPr lang="en-US" spc="-235" dirty="0"/>
              <a:t> </a:t>
            </a:r>
            <a:r>
              <a:rPr lang="en-US" spc="-50" dirty="0"/>
              <a:t>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4732" y="4253484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82767" y="4539996"/>
            <a:ext cx="123444" cy="123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02935" y="5224271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59" y="4108703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91811" y="5260847"/>
            <a:ext cx="123444" cy="123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0971" y="4216908"/>
            <a:ext cx="123444" cy="103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6696" y="4986528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9008" y="3784091"/>
            <a:ext cx="123444" cy="123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35752" y="4719828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91655" y="3532632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02096" y="4431791"/>
            <a:ext cx="123444" cy="123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32803" y="2909316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38671" y="3640835"/>
            <a:ext cx="97536" cy="123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3788" y="3819144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1028" y="2891027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10300" y="3387852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83452" y="3927347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65448" y="2511551"/>
            <a:ext cx="3561715" cy="3517900"/>
          </a:xfrm>
          <a:custGeom>
            <a:avLst/>
            <a:gdLst/>
            <a:ahLst/>
            <a:cxnLst/>
            <a:rect l="l" t="t" r="r" b="b"/>
            <a:pathLst>
              <a:path w="3561715" h="3517900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0467" y="76200"/>
                </a:lnTo>
                <a:lnTo>
                  <a:pt x="28956" y="3479304"/>
                </a:lnTo>
                <a:lnTo>
                  <a:pt x="44196" y="3479292"/>
                </a:lnTo>
                <a:lnTo>
                  <a:pt x="45707" y="76200"/>
                </a:lnTo>
                <a:lnTo>
                  <a:pt x="76200" y="76200"/>
                </a:lnTo>
                <a:close/>
              </a:path>
              <a:path w="3561715" h="3517900">
                <a:moveTo>
                  <a:pt x="3561588" y="3479292"/>
                </a:moveTo>
                <a:lnTo>
                  <a:pt x="3485388" y="3441154"/>
                </a:lnTo>
                <a:lnTo>
                  <a:pt x="3485388" y="3471646"/>
                </a:lnTo>
                <a:lnTo>
                  <a:pt x="45720" y="3470148"/>
                </a:lnTo>
                <a:lnTo>
                  <a:pt x="45720" y="3485388"/>
                </a:lnTo>
                <a:lnTo>
                  <a:pt x="3485388" y="3486886"/>
                </a:lnTo>
                <a:lnTo>
                  <a:pt x="3485388" y="3517354"/>
                </a:lnTo>
                <a:lnTo>
                  <a:pt x="3546373" y="3486886"/>
                </a:lnTo>
                <a:lnTo>
                  <a:pt x="3561588" y="3479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397599" y="5901221"/>
            <a:ext cx="225425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i="1" spc="-10" dirty="0">
                <a:latin typeface="Times New Roman"/>
                <a:cs typeface="Times New Roman"/>
              </a:rPr>
              <a:t>x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90525" y="2109672"/>
            <a:ext cx="225425" cy="565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550" i="1" spc="-5" dirty="0">
                <a:latin typeface="Times New Roman"/>
                <a:cs typeface="Times New Roman"/>
              </a:rPr>
              <a:t>y</a:t>
            </a:r>
            <a:endParaRPr sz="355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979036" y="2180844"/>
            <a:ext cx="3437254" cy="3857625"/>
            <a:chOff x="3979036" y="2180844"/>
            <a:chExt cx="3437254" cy="3857625"/>
          </a:xfrm>
        </p:grpSpPr>
        <p:sp>
          <p:nvSpPr>
            <p:cNvPr id="23" name="object 23"/>
            <p:cNvSpPr/>
            <p:nvPr/>
          </p:nvSpPr>
          <p:spPr>
            <a:xfrm>
              <a:off x="3997451" y="2625852"/>
              <a:ext cx="3400425" cy="3394075"/>
            </a:xfrm>
            <a:custGeom>
              <a:avLst/>
              <a:gdLst/>
              <a:ahLst/>
              <a:cxnLst/>
              <a:rect l="l" t="t" r="r" b="b"/>
              <a:pathLst>
                <a:path w="3400425" h="3394075">
                  <a:moveTo>
                    <a:pt x="0" y="3393948"/>
                  </a:moveTo>
                  <a:lnTo>
                    <a:pt x="3400044" y="0"/>
                  </a:lnTo>
                </a:path>
              </a:pathLst>
            </a:custGeom>
            <a:ln w="3657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54494" y="2180844"/>
              <a:ext cx="77470" cy="515620"/>
            </a:xfrm>
            <a:custGeom>
              <a:avLst/>
              <a:gdLst/>
              <a:ahLst/>
              <a:cxnLst/>
              <a:rect l="l" t="t" r="r" b="b"/>
              <a:pathLst>
                <a:path w="77470" h="515619">
                  <a:moveTo>
                    <a:pt x="32728" y="438933"/>
                  </a:moveTo>
                  <a:lnTo>
                    <a:pt x="1015" y="439038"/>
                  </a:lnTo>
                  <a:lnTo>
                    <a:pt x="39370" y="515111"/>
                  </a:lnTo>
                  <a:lnTo>
                    <a:pt x="70855" y="451611"/>
                  </a:lnTo>
                  <a:lnTo>
                    <a:pt x="32765" y="451611"/>
                  </a:lnTo>
                  <a:lnTo>
                    <a:pt x="32728" y="438933"/>
                  </a:lnTo>
                  <a:close/>
                </a:path>
                <a:path w="77470" h="515619">
                  <a:moveTo>
                    <a:pt x="45428" y="438890"/>
                  </a:moveTo>
                  <a:lnTo>
                    <a:pt x="32728" y="438933"/>
                  </a:lnTo>
                  <a:lnTo>
                    <a:pt x="32765" y="451611"/>
                  </a:lnTo>
                  <a:lnTo>
                    <a:pt x="45465" y="451611"/>
                  </a:lnTo>
                  <a:lnTo>
                    <a:pt x="45428" y="438890"/>
                  </a:lnTo>
                  <a:close/>
                </a:path>
                <a:path w="77470" h="515619">
                  <a:moveTo>
                    <a:pt x="77215" y="438784"/>
                  </a:moveTo>
                  <a:lnTo>
                    <a:pt x="45428" y="438890"/>
                  </a:lnTo>
                  <a:lnTo>
                    <a:pt x="45465" y="451611"/>
                  </a:lnTo>
                  <a:lnTo>
                    <a:pt x="70855" y="451611"/>
                  </a:lnTo>
                  <a:lnTo>
                    <a:pt x="77215" y="438784"/>
                  </a:lnTo>
                  <a:close/>
                </a:path>
                <a:path w="77470" h="515619">
                  <a:moveTo>
                    <a:pt x="44360" y="76179"/>
                  </a:moveTo>
                  <a:lnTo>
                    <a:pt x="31660" y="76221"/>
                  </a:lnTo>
                  <a:lnTo>
                    <a:pt x="32728" y="438933"/>
                  </a:lnTo>
                  <a:lnTo>
                    <a:pt x="45428" y="438890"/>
                  </a:lnTo>
                  <a:lnTo>
                    <a:pt x="44360" y="76179"/>
                  </a:lnTo>
                  <a:close/>
                </a:path>
                <a:path w="77470" h="515619">
                  <a:moveTo>
                    <a:pt x="37846" y="0"/>
                  </a:moveTo>
                  <a:lnTo>
                    <a:pt x="0" y="76326"/>
                  </a:lnTo>
                  <a:lnTo>
                    <a:pt x="31660" y="76221"/>
                  </a:lnTo>
                  <a:lnTo>
                    <a:pt x="31623" y="63500"/>
                  </a:lnTo>
                  <a:lnTo>
                    <a:pt x="69861" y="63500"/>
                  </a:lnTo>
                  <a:lnTo>
                    <a:pt x="37846" y="0"/>
                  </a:lnTo>
                  <a:close/>
                </a:path>
                <a:path w="77470" h="515619">
                  <a:moveTo>
                    <a:pt x="44323" y="63500"/>
                  </a:moveTo>
                  <a:lnTo>
                    <a:pt x="31623" y="63500"/>
                  </a:lnTo>
                  <a:lnTo>
                    <a:pt x="31660" y="76221"/>
                  </a:lnTo>
                  <a:lnTo>
                    <a:pt x="44360" y="76179"/>
                  </a:lnTo>
                  <a:lnTo>
                    <a:pt x="44323" y="63500"/>
                  </a:lnTo>
                  <a:close/>
                </a:path>
                <a:path w="77470" h="515619">
                  <a:moveTo>
                    <a:pt x="69861" y="63500"/>
                  </a:moveTo>
                  <a:lnTo>
                    <a:pt x="44323" y="63500"/>
                  </a:lnTo>
                  <a:lnTo>
                    <a:pt x="44360" y="76179"/>
                  </a:lnTo>
                  <a:lnTo>
                    <a:pt x="76200" y="76072"/>
                  </a:lnTo>
                  <a:lnTo>
                    <a:pt x="69861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62573" y="1920316"/>
            <a:ext cx="15913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Regression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Line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870827" y="3048000"/>
            <a:ext cx="144145" cy="1376680"/>
            <a:chOff x="6870827" y="3048000"/>
            <a:chExt cx="144145" cy="1376680"/>
          </a:xfrm>
        </p:grpSpPr>
        <p:sp>
          <p:nvSpPr>
            <p:cNvPr id="27" name="object 27"/>
            <p:cNvSpPr/>
            <p:nvPr/>
          </p:nvSpPr>
          <p:spPr>
            <a:xfrm>
              <a:off x="6891528" y="4300727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70827" y="3048000"/>
              <a:ext cx="107314" cy="1268095"/>
            </a:xfrm>
            <a:custGeom>
              <a:avLst/>
              <a:gdLst/>
              <a:ahLst/>
              <a:cxnLst/>
              <a:rect l="l" t="t" r="r" b="b"/>
              <a:pathLst>
                <a:path w="107315" h="1268095">
                  <a:moveTo>
                    <a:pt x="44407" y="75955"/>
                  </a:moveTo>
                  <a:lnTo>
                    <a:pt x="31707" y="76316"/>
                  </a:lnTo>
                  <a:lnTo>
                    <a:pt x="32384" y="101726"/>
                  </a:lnTo>
                  <a:lnTo>
                    <a:pt x="45084" y="101346"/>
                  </a:lnTo>
                  <a:lnTo>
                    <a:pt x="44407" y="75955"/>
                  </a:lnTo>
                  <a:close/>
                </a:path>
                <a:path w="107315" h="1268095">
                  <a:moveTo>
                    <a:pt x="35941" y="0"/>
                  </a:moveTo>
                  <a:lnTo>
                    <a:pt x="0" y="77215"/>
                  </a:lnTo>
                  <a:lnTo>
                    <a:pt x="31707" y="76316"/>
                  </a:lnTo>
                  <a:lnTo>
                    <a:pt x="31369" y="63626"/>
                  </a:lnTo>
                  <a:lnTo>
                    <a:pt x="44069" y="63246"/>
                  </a:lnTo>
                  <a:lnTo>
                    <a:pt x="69757" y="63246"/>
                  </a:lnTo>
                  <a:lnTo>
                    <a:pt x="35941" y="0"/>
                  </a:lnTo>
                  <a:close/>
                </a:path>
                <a:path w="107315" h="1268095">
                  <a:moveTo>
                    <a:pt x="44069" y="63246"/>
                  </a:moveTo>
                  <a:lnTo>
                    <a:pt x="31369" y="63626"/>
                  </a:lnTo>
                  <a:lnTo>
                    <a:pt x="31707" y="76316"/>
                  </a:lnTo>
                  <a:lnTo>
                    <a:pt x="44407" y="75955"/>
                  </a:lnTo>
                  <a:lnTo>
                    <a:pt x="44069" y="63246"/>
                  </a:lnTo>
                  <a:close/>
                </a:path>
                <a:path w="107315" h="1268095">
                  <a:moveTo>
                    <a:pt x="69757" y="63246"/>
                  </a:moveTo>
                  <a:lnTo>
                    <a:pt x="44069" y="63246"/>
                  </a:lnTo>
                  <a:lnTo>
                    <a:pt x="44407" y="75955"/>
                  </a:lnTo>
                  <a:lnTo>
                    <a:pt x="76073" y="75057"/>
                  </a:lnTo>
                  <a:lnTo>
                    <a:pt x="69757" y="63246"/>
                  </a:lnTo>
                  <a:close/>
                </a:path>
                <a:path w="107315" h="1268095">
                  <a:moveTo>
                    <a:pt x="45466" y="114046"/>
                  </a:moveTo>
                  <a:lnTo>
                    <a:pt x="32766" y="114426"/>
                  </a:lnTo>
                  <a:lnTo>
                    <a:pt x="33781" y="152526"/>
                  </a:lnTo>
                  <a:lnTo>
                    <a:pt x="46481" y="152146"/>
                  </a:lnTo>
                  <a:lnTo>
                    <a:pt x="45466" y="114046"/>
                  </a:lnTo>
                  <a:close/>
                </a:path>
                <a:path w="107315" h="1268095">
                  <a:moveTo>
                    <a:pt x="46863" y="164846"/>
                  </a:moveTo>
                  <a:lnTo>
                    <a:pt x="34163" y="165226"/>
                  </a:lnTo>
                  <a:lnTo>
                    <a:pt x="35178" y="203326"/>
                  </a:lnTo>
                  <a:lnTo>
                    <a:pt x="47878" y="202946"/>
                  </a:lnTo>
                  <a:lnTo>
                    <a:pt x="46863" y="164846"/>
                  </a:lnTo>
                  <a:close/>
                </a:path>
                <a:path w="107315" h="1268095">
                  <a:moveTo>
                    <a:pt x="48259" y="215646"/>
                  </a:moveTo>
                  <a:lnTo>
                    <a:pt x="35559" y="216026"/>
                  </a:lnTo>
                  <a:lnTo>
                    <a:pt x="36575" y="254126"/>
                  </a:lnTo>
                  <a:lnTo>
                    <a:pt x="49275" y="253746"/>
                  </a:lnTo>
                  <a:lnTo>
                    <a:pt x="48259" y="215646"/>
                  </a:lnTo>
                  <a:close/>
                </a:path>
                <a:path w="107315" h="1268095">
                  <a:moveTo>
                    <a:pt x="49656" y="266446"/>
                  </a:moveTo>
                  <a:lnTo>
                    <a:pt x="36956" y="266826"/>
                  </a:lnTo>
                  <a:lnTo>
                    <a:pt x="37973" y="304800"/>
                  </a:lnTo>
                  <a:lnTo>
                    <a:pt x="50673" y="304546"/>
                  </a:lnTo>
                  <a:lnTo>
                    <a:pt x="49656" y="266446"/>
                  </a:lnTo>
                  <a:close/>
                </a:path>
                <a:path w="107315" h="1268095">
                  <a:moveTo>
                    <a:pt x="51053" y="317246"/>
                  </a:moveTo>
                  <a:lnTo>
                    <a:pt x="38353" y="317500"/>
                  </a:lnTo>
                  <a:lnTo>
                    <a:pt x="39370" y="355600"/>
                  </a:lnTo>
                  <a:lnTo>
                    <a:pt x="52070" y="355346"/>
                  </a:lnTo>
                  <a:lnTo>
                    <a:pt x="51053" y="317246"/>
                  </a:lnTo>
                  <a:close/>
                </a:path>
                <a:path w="107315" h="1268095">
                  <a:moveTo>
                    <a:pt x="52450" y="367919"/>
                  </a:moveTo>
                  <a:lnTo>
                    <a:pt x="39750" y="368300"/>
                  </a:lnTo>
                  <a:lnTo>
                    <a:pt x="40767" y="406400"/>
                  </a:lnTo>
                  <a:lnTo>
                    <a:pt x="53467" y="406019"/>
                  </a:lnTo>
                  <a:lnTo>
                    <a:pt x="52450" y="367919"/>
                  </a:lnTo>
                  <a:close/>
                </a:path>
                <a:path w="107315" h="1268095">
                  <a:moveTo>
                    <a:pt x="53848" y="418719"/>
                  </a:moveTo>
                  <a:lnTo>
                    <a:pt x="41148" y="419100"/>
                  </a:lnTo>
                  <a:lnTo>
                    <a:pt x="42164" y="457200"/>
                  </a:lnTo>
                  <a:lnTo>
                    <a:pt x="54864" y="456819"/>
                  </a:lnTo>
                  <a:lnTo>
                    <a:pt x="53848" y="418719"/>
                  </a:lnTo>
                  <a:close/>
                </a:path>
                <a:path w="107315" h="1268095">
                  <a:moveTo>
                    <a:pt x="55245" y="469519"/>
                  </a:moveTo>
                  <a:lnTo>
                    <a:pt x="42545" y="469900"/>
                  </a:lnTo>
                  <a:lnTo>
                    <a:pt x="43688" y="508000"/>
                  </a:lnTo>
                  <a:lnTo>
                    <a:pt x="56261" y="507619"/>
                  </a:lnTo>
                  <a:lnTo>
                    <a:pt x="55245" y="469519"/>
                  </a:lnTo>
                  <a:close/>
                </a:path>
                <a:path w="107315" h="1268095">
                  <a:moveTo>
                    <a:pt x="56642" y="520319"/>
                  </a:moveTo>
                  <a:lnTo>
                    <a:pt x="43942" y="520700"/>
                  </a:lnTo>
                  <a:lnTo>
                    <a:pt x="45084" y="558800"/>
                  </a:lnTo>
                  <a:lnTo>
                    <a:pt x="57784" y="558419"/>
                  </a:lnTo>
                  <a:lnTo>
                    <a:pt x="56642" y="520319"/>
                  </a:lnTo>
                  <a:close/>
                </a:path>
                <a:path w="107315" h="1268095">
                  <a:moveTo>
                    <a:pt x="58039" y="571119"/>
                  </a:moveTo>
                  <a:lnTo>
                    <a:pt x="45339" y="571500"/>
                  </a:lnTo>
                  <a:lnTo>
                    <a:pt x="46481" y="609600"/>
                  </a:lnTo>
                  <a:lnTo>
                    <a:pt x="59181" y="609219"/>
                  </a:lnTo>
                  <a:lnTo>
                    <a:pt x="58039" y="571119"/>
                  </a:lnTo>
                  <a:close/>
                </a:path>
                <a:path w="107315" h="1268095">
                  <a:moveTo>
                    <a:pt x="59436" y="621919"/>
                  </a:moveTo>
                  <a:lnTo>
                    <a:pt x="46736" y="622173"/>
                  </a:lnTo>
                  <a:lnTo>
                    <a:pt x="47878" y="660273"/>
                  </a:lnTo>
                  <a:lnTo>
                    <a:pt x="60578" y="660019"/>
                  </a:lnTo>
                  <a:lnTo>
                    <a:pt x="59436" y="621919"/>
                  </a:lnTo>
                  <a:close/>
                </a:path>
                <a:path w="107315" h="1268095">
                  <a:moveTo>
                    <a:pt x="60832" y="672719"/>
                  </a:moveTo>
                  <a:lnTo>
                    <a:pt x="48132" y="672973"/>
                  </a:lnTo>
                  <a:lnTo>
                    <a:pt x="49275" y="711073"/>
                  </a:lnTo>
                  <a:lnTo>
                    <a:pt x="61975" y="710692"/>
                  </a:lnTo>
                  <a:lnTo>
                    <a:pt x="60832" y="672719"/>
                  </a:lnTo>
                  <a:close/>
                </a:path>
                <a:path w="107315" h="1268095">
                  <a:moveTo>
                    <a:pt x="62229" y="723392"/>
                  </a:moveTo>
                  <a:lnTo>
                    <a:pt x="49656" y="723773"/>
                  </a:lnTo>
                  <a:lnTo>
                    <a:pt x="50673" y="761873"/>
                  </a:lnTo>
                  <a:lnTo>
                    <a:pt x="63373" y="761492"/>
                  </a:lnTo>
                  <a:lnTo>
                    <a:pt x="62229" y="723392"/>
                  </a:lnTo>
                  <a:close/>
                </a:path>
                <a:path w="107315" h="1268095">
                  <a:moveTo>
                    <a:pt x="63753" y="774192"/>
                  </a:moveTo>
                  <a:lnTo>
                    <a:pt x="51053" y="774573"/>
                  </a:lnTo>
                  <a:lnTo>
                    <a:pt x="52070" y="812673"/>
                  </a:lnTo>
                  <a:lnTo>
                    <a:pt x="64770" y="812292"/>
                  </a:lnTo>
                  <a:lnTo>
                    <a:pt x="63753" y="774192"/>
                  </a:lnTo>
                  <a:close/>
                </a:path>
                <a:path w="107315" h="1268095">
                  <a:moveTo>
                    <a:pt x="65150" y="824992"/>
                  </a:moveTo>
                  <a:lnTo>
                    <a:pt x="52450" y="825373"/>
                  </a:lnTo>
                  <a:lnTo>
                    <a:pt x="53467" y="863473"/>
                  </a:lnTo>
                  <a:lnTo>
                    <a:pt x="66167" y="863092"/>
                  </a:lnTo>
                  <a:lnTo>
                    <a:pt x="65150" y="824992"/>
                  </a:lnTo>
                  <a:close/>
                </a:path>
                <a:path w="107315" h="1268095">
                  <a:moveTo>
                    <a:pt x="66548" y="875792"/>
                  </a:moveTo>
                  <a:lnTo>
                    <a:pt x="53848" y="876173"/>
                  </a:lnTo>
                  <a:lnTo>
                    <a:pt x="54864" y="914273"/>
                  </a:lnTo>
                  <a:lnTo>
                    <a:pt x="67564" y="913892"/>
                  </a:lnTo>
                  <a:lnTo>
                    <a:pt x="66548" y="875792"/>
                  </a:lnTo>
                  <a:close/>
                </a:path>
                <a:path w="107315" h="1268095">
                  <a:moveTo>
                    <a:pt x="67945" y="926592"/>
                  </a:moveTo>
                  <a:lnTo>
                    <a:pt x="55245" y="926973"/>
                  </a:lnTo>
                  <a:lnTo>
                    <a:pt x="56261" y="964945"/>
                  </a:lnTo>
                  <a:lnTo>
                    <a:pt x="68961" y="964692"/>
                  </a:lnTo>
                  <a:lnTo>
                    <a:pt x="67945" y="926592"/>
                  </a:lnTo>
                  <a:close/>
                </a:path>
                <a:path w="107315" h="1268095">
                  <a:moveTo>
                    <a:pt x="69342" y="977392"/>
                  </a:moveTo>
                  <a:lnTo>
                    <a:pt x="56642" y="977645"/>
                  </a:lnTo>
                  <a:lnTo>
                    <a:pt x="57657" y="1015745"/>
                  </a:lnTo>
                  <a:lnTo>
                    <a:pt x="70357" y="1015492"/>
                  </a:lnTo>
                  <a:lnTo>
                    <a:pt x="69342" y="977392"/>
                  </a:lnTo>
                  <a:close/>
                </a:path>
                <a:path w="107315" h="1268095">
                  <a:moveTo>
                    <a:pt x="70739" y="1028192"/>
                  </a:moveTo>
                  <a:lnTo>
                    <a:pt x="58039" y="1028445"/>
                  </a:lnTo>
                  <a:lnTo>
                    <a:pt x="59054" y="1066545"/>
                  </a:lnTo>
                  <a:lnTo>
                    <a:pt x="71754" y="1066164"/>
                  </a:lnTo>
                  <a:lnTo>
                    <a:pt x="70739" y="1028192"/>
                  </a:lnTo>
                  <a:close/>
                </a:path>
                <a:path w="107315" h="1268095">
                  <a:moveTo>
                    <a:pt x="72136" y="1078864"/>
                  </a:moveTo>
                  <a:lnTo>
                    <a:pt x="59436" y="1079245"/>
                  </a:lnTo>
                  <a:lnTo>
                    <a:pt x="60451" y="1117345"/>
                  </a:lnTo>
                  <a:lnTo>
                    <a:pt x="73151" y="1116964"/>
                  </a:lnTo>
                  <a:lnTo>
                    <a:pt x="72136" y="1078864"/>
                  </a:lnTo>
                  <a:close/>
                </a:path>
                <a:path w="107315" h="1268095">
                  <a:moveTo>
                    <a:pt x="73532" y="1129664"/>
                  </a:moveTo>
                  <a:lnTo>
                    <a:pt x="60832" y="1130045"/>
                  </a:lnTo>
                  <a:lnTo>
                    <a:pt x="61849" y="1168145"/>
                  </a:lnTo>
                  <a:lnTo>
                    <a:pt x="74549" y="1167764"/>
                  </a:lnTo>
                  <a:lnTo>
                    <a:pt x="73532" y="1129664"/>
                  </a:lnTo>
                  <a:close/>
                </a:path>
                <a:path w="107315" h="1268095">
                  <a:moveTo>
                    <a:pt x="62526" y="1192012"/>
                  </a:moveTo>
                  <a:lnTo>
                    <a:pt x="30861" y="1192911"/>
                  </a:lnTo>
                  <a:lnTo>
                    <a:pt x="70993" y="1267968"/>
                  </a:lnTo>
                  <a:lnTo>
                    <a:pt x="100431" y="1204722"/>
                  </a:lnTo>
                  <a:lnTo>
                    <a:pt x="62865" y="1204722"/>
                  </a:lnTo>
                  <a:lnTo>
                    <a:pt x="62526" y="1192012"/>
                  </a:lnTo>
                  <a:close/>
                </a:path>
                <a:path w="107315" h="1268095">
                  <a:moveTo>
                    <a:pt x="75227" y="1191651"/>
                  </a:moveTo>
                  <a:lnTo>
                    <a:pt x="62526" y="1192012"/>
                  </a:lnTo>
                  <a:lnTo>
                    <a:pt x="62865" y="1204722"/>
                  </a:lnTo>
                  <a:lnTo>
                    <a:pt x="75565" y="1204341"/>
                  </a:lnTo>
                  <a:lnTo>
                    <a:pt x="75227" y="1191651"/>
                  </a:lnTo>
                  <a:close/>
                </a:path>
                <a:path w="107315" h="1268095">
                  <a:moveTo>
                    <a:pt x="106933" y="1190752"/>
                  </a:moveTo>
                  <a:lnTo>
                    <a:pt x="75227" y="1191651"/>
                  </a:lnTo>
                  <a:lnTo>
                    <a:pt x="75565" y="1204341"/>
                  </a:lnTo>
                  <a:lnTo>
                    <a:pt x="62865" y="1204722"/>
                  </a:lnTo>
                  <a:lnTo>
                    <a:pt x="100431" y="1204722"/>
                  </a:lnTo>
                  <a:lnTo>
                    <a:pt x="106933" y="1190752"/>
                  </a:lnTo>
                  <a:close/>
                </a:path>
                <a:path w="107315" h="1268095">
                  <a:moveTo>
                    <a:pt x="74929" y="1180464"/>
                  </a:moveTo>
                  <a:lnTo>
                    <a:pt x="62229" y="1180845"/>
                  </a:lnTo>
                  <a:lnTo>
                    <a:pt x="62526" y="1192012"/>
                  </a:lnTo>
                  <a:lnTo>
                    <a:pt x="75227" y="1191651"/>
                  </a:lnTo>
                  <a:lnTo>
                    <a:pt x="74929" y="1180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021830" y="2933827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Estimated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80582" y="4202938"/>
            <a:ext cx="1581785" cy="97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138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Actual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Times New Roman"/>
                <a:cs typeface="Times New Roman"/>
              </a:rPr>
              <a:t>Errors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19623" y="2990088"/>
            <a:ext cx="1699260" cy="2275840"/>
            <a:chOff x="5119623" y="2990088"/>
            <a:chExt cx="1699260" cy="2275840"/>
          </a:xfrm>
        </p:grpSpPr>
        <p:sp>
          <p:nvSpPr>
            <p:cNvPr id="32" name="object 32"/>
            <p:cNvSpPr/>
            <p:nvPr/>
          </p:nvSpPr>
          <p:spPr>
            <a:xfrm>
              <a:off x="5119624" y="3012947"/>
              <a:ext cx="1430020" cy="2252980"/>
            </a:xfrm>
            <a:custGeom>
              <a:avLst/>
              <a:gdLst/>
              <a:ahLst/>
              <a:cxnLst/>
              <a:rect l="l" t="t" r="r" b="b"/>
              <a:pathLst>
                <a:path w="1430020" h="2252979">
                  <a:moveTo>
                    <a:pt x="48006" y="1511300"/>
                  </a:moveTo>
                  <a:lnTo>
                    <a:pt x="46228" y="1473327"/>
                  </a:lnTo>
                  <a:lnTo>
                    <a:pt x="33528" y="1473835"/>
                  </a:lnTo>
                  <a:lnTo>
                    <a:pt x="35306" y="1511935"/>
                  </a:lnTo>
                  <a:lnTo>
                    <a:pt x="48006" y="1511300"/>
                  </a:lnTo>
                  <a:close/>
                </a:path>
                <a:path w="1430020" h="2252979">
                  <a:moveTo>
                    <a:pt x="50292" y="1562100"/>
                  </a:moveTo>
                  <a:lnTo>
                    <a:pt x="48514" y="1524000"/>
                  </a:lnTo>
                  <a:lnTo>
                    <a:pt x="35941" y="1524635"/>
                  </a:lnTo>
                  <a:lnTo>
                    <a:pt x="37719" y="1562735"/>
                  </a:lnTo>
                  <a:lnTo>
                    <a:pt x="50292" y="1562100"/>
                  </a:lnTo>
                  <a:close/>
                </a:path>
                <a:path w="1430020" h="2252979">
                  <a:moveTo>
                    <a:pt x="52705" y="1612773"/>
                  </a:moveTo>
                  <a:lnTo>
                    <a:pt x="50927" y="1574800"/>
                  </a:lnTo>
                  <a:lnTo>
                    <a:pt x="38227" y="1575308"/>
                  </a:lnTo>
                  <a:lnTo>
                    <a:pt x="40005" y="1613408"/>
                  </a:lnTo>
                  <a:lnTo>
                    <a:pt x="52705" y="1612773"/>
                  </a:lnTo>
                  <a:close/>
                </a:path>
                <a:path w="1430020" h="2252979">
                  <a:moveTo>
                    <a:pt x="55118" y="1663573"/>
                  </a:moveTo>
                  <a:lnTo>
                    <a:pt x="53340" y="1625473"/>
                  </a:lnTo>
                  <a:lnTo>
                    <a:pt x="40640" y="1626108"/>
                  </a:lnTo>
                  <a:lnTo>
                    <a:pt x="42418" y="1664208"/>
                  </a:lnTo>
                  <a:lnTo>
                    <a:pt x="55118" y="1663573"/>
                  </a:lnTo>
                  <a:close/>
                </a:path>
                <a:path w="1430020" h="2252979">
                  <a:moveTo>
                    <a:pt x="76200" y="1433703"/>
                  </a:moveTo>
                  <a:lnTo>
                    <a:pt x="69926" y="1422527"/>
                  </a:lnTo>
                  <a:lnTo>
                    <a:pt x="34544" y="1359408"/>
                  </a:lnTo>
                  <a:lnTo>
                    <a:pt x="0" y="1437259"/>
                  </a:lnTo>
                  <a:lnTo>
                    <a:pt x="31699" y="1435785"/>
                  </a:lnTo>
                  <a:lnTo>
                    <a:pt x="32893" y="1461135"/>
                  </a:lnTo>
                  <a:lnTo>
                    <a:pt x="45593" y="1460627"/>
                  </a:lnTo>
                  <a:lnTo>
                    <a:pt x="44399" y="1435188"/>
                  </a:lnTo>
                  <a:lnTo>
                    <a:pt x="76200" y="1433703"/>
                  </a:lnTo>
                  <a:close/>
                </a:path>
                <a:path w="1430020" h="2252979">
                  <a:moveTo>
                    <a:pt x="88900" y="1706753"/>
                  </a:moveTo>
                  <a:lnTo>
                    <a:pt x="57111" y="1708238"/>
                  </a:lnTo>
                  <a:lnTo>
                    <a:pt x="55626" y="1676273"/>
                  </a:lnTo>
                  <a:lnTo>
                    <a:pt x="42926" y="1676908"/>
                  </a:lnTo>
                  <a:lnTo>
                    <a:pt x="44411" y="1708835"/>
                  </a:lnTo>
                  <a:lnTo>
                    <a:pt x="12700" y="1710309"/>
                  </a:lnTo>
                  <a:lnTo>
                    <a:pt x="54356" y="1784604"/>
                  </a:lnTo>
                  <a:lnTo>
                    <a:pt x="85293" y="1714881"/>
                  </a:lnTo>
                  <a:lnTo>
                    <a:pt x="88900" y="1706753"/>
                  </a:lnTo>
                  <a:close/>
                </a:path>
                <a:path w="1430020" h="2252979">
                  <a:moveTo>
                    <a:pt x="141605" y="1906270"/>
                  </a:moveTo>
                  <a:lnTo>
                    <a:pt x="140335" y="1868170"/>
                  </a:lnTo>
                  <a:lnTo>
                    <a:pt x="127762" y="1868551"/>
                  </a:lnTo>
                  <a:lnTo>
                    <a:pt x="128905" y="1906651"/>
                  </a:lnTo>
                  <a:lnTo>
                    <a:pt x="141605" y="1906270"/>
                  </a:lnTo>
                  <a:close/>
                </a:path>
                <a:path w="1430020" h="2252979">
                  <a:moveTo>
                    <a:pt x="143129" y="1957070"/>
                  </a:moveTo>
                  <a:lnTo>
                    <a:pt x="141986" y="1918970"/>
                  </a:lnTo>
                  <a:lnTo>
                    <a:pt x="129286" y="1919351"/>
                  </a:lnTo>
                  <a:lnTo>
                    <a:pt x="130429" y="1957451"/>
                  </a:lnTo>
                  <a:lnTo>
                    <a:pt x="143129" y="1957070"/>
                  </a:lnTo>
                  <a:close/>
                </a:path>
                <a:path w="1430020" h="2252979">
                  <a:moveTo>
                    <a:pt x="144653" y="2007870"/>
                  </a:moveTo>
                  <a:lnTo>
                    <a:pt x="143510" y="1969770"/>
                  </a:lnTo>
                  <a:lnTo>
                    <a:pt x="130810" y="1970151"/>
                  </a:lnTo>
                  <a:lnTo>
                    <a:pt x="131953" y="2008251"/>
                  </a:lnTo>
                  <a:lnTo>
                    <a:pt x="144653" y="2007870"/>
                  </a:lnTo>
                  <a:close/>
                </a:path>
                <a:path w="1430020" h="2252979">
                  <a:moveTo>
                    <a:pt x="146177" y="2058543"/>
                  </a:moveTo>
                  <a:lnTo>
                    <a:pt x="145034" y="2020443"/>
                  </a:lnTo>
                  <a:lnTo>
                    <a:pt x="132334" y="2020951"/>
                  </a:lnTo>
                  <a:lnTo>
                    <a:pt x="133477" y="2058924"/>
                  </a:lnTo>
                  <a:lnTo>
                    <a:pt x="146177" y="2058543"/>
                  </a:lnTo>
                  <a:close/>
                </a:path>
                <a:path w="1430020" h="2252979">
                  <a:moveTo>
                    <a:pt x="147828" y="2109343"/>
                  </a:moveTo>
                  <a:lnTo>
                    <a:pt x="146558" y="2071243"/>
                  </a:lnTo>
                  <a:lnTo>
                    <a:pt x="133858" y="2071624"/>
                  </a:lnTo>
                  <a:lnTo>
                    <a:pt x="135128" y="2109724"/>
                  </a:lnTo>
                  <a:lnTo>
                    <a:pt x="147828" y="2109343"/>
                  </a:lnTo>
                  <a:close/>
                </a:path>
                <a:path w="1430020" h="2252979">
                  <a:moveTo>
                    <a:pt x="149352" y="2160143"/>
                  </a:moveTo>
                  <a:lnTo>
                    <a:pt x="148209" y="2122043"/>
                  </a:lnTo>
                  <a:lnTo>
                    <a:pt x="135509" y="2122424"/>
                  </a:lnTo>
                  <a:lnTo>
                    <a:pt x="136652" y="2160524"/>
                  </a:lnTo>
                  <a:lnTo>
                    <a:pt x="149352" y="2160143"/>
                  </a:lnTo>
                  <a:close/>
                </a:path>
                <a:path w="1430020" h="2252979">
                  <a:moveTo>
                    <a:pt x="170942" y="1829181"/>
                  </a:moveTo>
                  <a:lnTo>
                    <a:pt x="164579" y="1817370"/>
                  </a:lnTo>
                  <a:lnTo>
                    <a:pt x="130556" y="1754124"/>
                  </a:lnTo>
                  <a:lnTo>
                    <a:pt x="94742" y="1831467"/>
                  </a:lnTo>
                  <a:lnTo>
                    <a:pt x="126492" y="1830514"/>
                  </a:lnTo>
                  <a:lnTo>
                    <a:pt x="127254" y="1855851"/>
                  </a:lnTo>
                  <a:lnTo>
                    <a:pt x="139954" y="1855470"/>
                  </a:lnTo>
                  <a:lnTo>
                    <a:pt x="139192" y="1830133"/>
                  </a:lnTo>
                  <a:lnTo>
                    <a:pt x="170942" y="1829181"/>
                  </a:lnTo>
                  <a:close/>
                </a:path>
                <a:path w="1430020" h="2252979">
                  <a:moveTo>
                    <a:pt x="181610" y="2175129"/>
                  </a:moveTo>
                  <a:lnTo>
                    <a:pt x="149834" y="2176094"/>
                  </a:lnTo>
                  <a:lnTo>
                    <a:pt x="149733" y="2172843"/>
                  </a:lnTo>
                  <a:lnTo>
                    <a:pt x="137033" y="2173224"/>
                  </a:lnTo>
                  <a:lnTo>
                    <a:pt x="137134" y="2176475"/>
                  </a:lnTo>
                  <a:lnTo>
                    <a:pt x="105410" y="2177415"/>
                  </a:lnTo>
                  <a:lnTo>
                    <a:pt x="145796" y="2252472"/>
                  </a:lnTo>
                  <a:lnTo>
                    <a:pt x="175082" y="2189226"/>
                  </a:lnTo>
                  <a:lnTo>
                    <a:pt x="181610" y="2175129"/>
                  </a:lnTo>
                  <a:close/>
                </a:path>
                <a:path w="1430020" h="2252979">
                  <a:moveTo>
                    <a:pt x="556006" y="1474724"/>
                  </a:moveTo>
                  <a:lnTo>
                    <a:pt x="554101" y="1436624"/>
                  </a:lnTo>
                  <a:lnTo>
                    <a:pt x="541401" y="1437259"/>
                  </a:lnTo>
                  <a:lnTo>
                    <a:pt x="543306" y="1475359"/>
                  </a:lnTo>
                  <a:lnTo>
                    <a:pt x="556006" y="1474724"/>
                  </a:lnTo>
                  <a:close/>
                </a:path>
                <a:path w="1430020" h="2252979">
                  <a:moveTo>
                    <a:pt x="558546" y="1525397"/>
                  </a:moveTo>
                  <a:lnTo>
                    <a:pt x="556641" y="1487424"/>
                  </a:lnTo>
                  <a:lnTo>
                    <a:pt x="543941" y="1488059"/>
                  </a:lnTo>
                  <a:lnTo>
                    <a:pt x="545846" y="1526032"/>
                  </a:lnTo>
                  <a:lnTo>
                    <a:pt x="558546" y="1525397"/>
                  </a:lnTo>
                  <a:close/>
                </a:path>
                <a:path w="1430020" h="2252979">
                  <a:moveTo>
                    <a:pt x="561086" y="1576197"/>
                  </a:moveTo>
                  <a:lnTo>
                    <a:pt x="559181" y="1538097"/>
                  </a:lnTo>
                  <a:lnTo>
                    <a:pt x="546481" y="1538732"/>
                  </a:lnTo>
                  <a:lnTo>
                    <a:pt x="548386" y="1576832"/>
                  </a:lnTo>
                  <a:lnTo>
                    <a:pt x="561086" y="1576197"/>
                  </a:lnTo>
                  <a:close/>
                </a:path>
                <a:path w="1430020" h="2252979">
                  <a:moveTo>
                    <a:pt x="563626" y="1626870"/>
                  </a:moveTo>
                  <a:lnTo>
                    <a:pt x="561721" y="1588897"/>
                  </a:lnTo>
                  <a:lnTo>
                    <a:pt x="549021" y="1589532"/>
                  </a:lnTo>
                  <a:lnTo>
                    <a:pt x="550926" y="1627505"/>
                  </a:lnTo>
                  <a:lnTo>
                    <a:pt x="563626" y="1626870"/>
                  </a:lnTo>
                  <a:close/>
                </a:path>
                <a:path w="1430020" h="2252979">
                  <a:moveTo>
                    <a:pt x="583946" y="1397000"/>
                  </a:moveTo>
                  <a:lnTo>
                    <a:pt x="577697" y="1385951"/>
                  </a:lnTo>
                  <a:lnTo>
                    <a:pt x="542036" y="1322832"/>
                  </a:lnTo>
                  <a:lnTo>
                    <a:pt x="507746" y="1400810"/>
                  </a:lnTo>
                  <a:lnTo>
                    <a:pt x="539483" y="1399235"/>
                  </a:lnTo>
                  <a:lnTo>
                    <a:pt x="540766" y="1424559"/>
                  </a:lnTo>
                  <a:lnTo>
                    <a:pt x="553466" y="1423924"/>
                  </a:lnTo>
                  <a:lnTo>
                    <a:pt x="552183" y="1398600"/>
                  </a:lnTo>
                  <a:lnTo>
                    <a:pt x="583946" y="1397000"/>
                  </a:lnTo>
                  <a:close/>
                </a:path>
                <a:path w="1430020" h="2252979">
                  <a:moveTo>
                    <a:pt x="597662" y="1670050"/>
                  </a:moveTo>
                  <a:lnTo>
                    <a:pt x="565861" y="1671650"/>
                  </a:lnTo>
                  <a:lnTo>
                    <a:pt x="564261" y="1639570"/>
                  </a:lnTo>
                  <a:lnTo>
                    <a:pt x="551561" y="1640205"/>
                  </a:lnTo>
                  <a:lnTo>
                    <a:pt x="553161" y="1672285"/>
                  </a:lnTo>
                  <a:lnTo>
                    <a:pt x="521462" y="1673860"/>
                  </a:lnTo>
                  <a:lnTo>
                    <a:pt x="563372" y="1748028"/>
                  </a:lnTo>
                  <a:lnTo>
                    <a:pt x="594029" y="1678305"/>
                  </a:lnTo>
                  <a:lnTo>
                    <a:pt x="597662" y="1670050"/>
                  </a:lnTo>
                  <a:close/>
                </a:path>
                <a:path w="1430020" h="2252979">
                  <a:moveTo>
                    <a:pt x="733171" y="974090"/>
                  </a:moveTo>
                  <a:lnTo>
                    <a:pt x="729615" y="936244"/>
                  </a:lnTo>
                  <a:lnTo>
                    <a:pt x="716915" y="937387"/>
                  </a:lnTo>
                  <a:lnTo>
                    <a:pt x="720471" y="975233"/>
                  </a:lnTo>
                  <a:lnTo>
                    <a:pt x="733171" y="974090"/>
                  </a:lnTo>
                  <a:close/>
                </a:path>
                <a:path w="1430020" h="2252979">
                  <a:moveTo>
                    <a:pt x="737870" y="1024763"/>
                  </a:moveTo>
                  <a:lnTo>
                    <a:pt x="734314" y="986790"/>
                  </a:lnTo>
                  <a:lnTo>
                    <a:pt x="721614" y="987933"/>
                  </a:lnTo>
                  <a:lnTo>
                    <a:pt x="725170" y="1025906"/>
                  </a:lnTo>
                  <a:lnTo>
                    <a:pt x="737870" y="1024763"/>
                  </a:lnTo>
                  <a:close/>
                </a:path>
                <a:path w="1430020" h="2252979">
                  <a:moveTo>
                    <a:pt x="757682" y="895350"/>
                  </a:moveTo>
                  <a:lnTo>
                    <a:pt x="751598" y="885571"/>
                  </a:lnTo>
                  <a:lnTo>
                    <a:pt x="712724" y="822960"/>
                  </a:lnTo>
                  <a:lnTo>
                    <a:pt x="681863" y="902335"/>
                  </a:lnTo>
                  <a:lnTo>
                    <a:pt x="713397" y="899439"/>
                  </a:lnTo>
                  <a:lnTo>
                    <a:pt x="715772" y="924687"/>
                  </a:lnTo>
                  <a:lnTo>
                    <a:pt x="728472" y="923544"/>
                  </a:lnTo>
                  <a:lnTo>
                    <a:pt x="726097" y="898271"/>
                  </a:lnTo>
                  <a:lnTo>
                    <a:pt x="757682" y="895350"/>
                  </a:lnTo>
                  <a:close/>
                </a:path>
                <a:path w="1430020" h="2252979">
                  <a:moveTo>
                    <a:pt x="769493" y="1022477"/>
                  </a:moveTo>
                  <a:lnTo>
                    <a:pt x="693674" y="1029462"/>
                  </a:lnTo>
                  <a:lnTo>
                    <a:pt x="738632" y="1101852"/>
                  </a:lnTo>
                  <a:lnTo>
                    <a:pt x="762965" y="1039241"/>
                  </a:lnTo>
                  <a:lnTo>
                    <a:pt x="763714" y="1037336"/>
                  </a:lnTo>
                  <a:lnTo>
                    <a:pt x="769493" y="1022477"/>
                  </a:lnTo>
                  <a:close/>
                </a:path>
                <a:path w="1430020" h="2252979">
                  <a:moveTo>
                    <a:pt x="1050798" y="949325"/>
                  </a:moveTo>
                  <a:lnTo>
                    <a:pt x="1050163" y="911225"/>
                  </a:lnTo>
                  <a:lnTo>
                    <a:pt x="1037463" y="911479"/>
                  </a:lnTo>
                  <a:lnTo>
                    <a:pt x="1038098" y="949579"/>
                  </a:lnTo>
                  <a:lnTo>
                    <a:pt x="1050798" y="949325"/>
                  </a:lnTo>
                  <a:close/>
                </a:path>
                <a:path w="1430020" h="2252979">
                  <a:moveTo>
                    <a:pt x="1051687" y="1000125"/>
                  </a:moveTo>
                  <a:lnTo>
                    <a:pt x="1051052" y="962025"/>
                  </a:lnTo>
                  <a:lnTo>
                    <a:pt x="1038352" y="962279"/>
                  </a:lnTo>
                  <a:lnTo>
                    <a:pt x="1038987" y="1000379"/>
                  </a:lnTo>
                  <a:lnTo>
                    <a:pt x="1051687" y="1000125"/>
                  </a:lnTo>
                  <a:close/>
                </a:path>
                <a:path w="1430020" h="2252979">
                  <a:moveTo>
                    <a:pt x="1052576" y="1050925"/>
                  </a:moveTo>
                  <a:lnTo>
                    <a:pt x="1051941" y="1012825"/>
                  </a:lnTo>
                  <a:lnTo>
                    <a:pt x="1039241" y="1013079"/>
                  </a:lnTo>
                  <a:lnTo>
                    <a:pt x="1039876" y="1051179"/>
                  </a:lnTo>
                  <a:lnTo>
                    <a:pt x="1052576" y="1050925"/>
                  </a:lnTo>
                  <a:close/>
                </a:path>
                <a:path w="1430020" h="2252979">
                  <a:moveTo>
                    <a:pt x="1053338" y="1101725"/>
                  </a:moveTo>
                  <a:lnTo>
                    <a:pt x="1052703" y="1063625"/>
                  </a:lnTo>
                  <a:lnTo>
                    <a:pt x="1040003" y="1063879"/>
                  </a:lnTo>
                  <a:lnTo>
                    <a:pt x="1040638" y="1101852"/>
                  </a:lnTo>
                  <a:lnTo>
                    <a:pt x="1053338" y="1101725"/>
                  </a:lnTo>
                  <a:close/>
                </a:path>
                <a:path w="1430020" h="2252979">
                  <a:moveTo>
                    <a:pt x="1054227" y="1152525"/>
                  </a:moveTo>
                  <a:lnTo>
                    <a:pt x="1053592" y="1114425"/>
                  </a:lnTo>
                  <a:lnTo>
                    <a:pt x="1040892" y="1114552"/>
                  </a:lnTo>
                  <a:lnTo>
                    <a:pt x="1041527" y="1152652"/>
                  </a:lnTo>
                  <a:lnTo>
                    <a:pt x="1054227" y="1152525"/>
                  </a:lnTo>
                  <a:close/>
                </a:path>
                <a:path w="1430020" h="2252979">
                  <a:moveTo>
                    <a:pt x="1055116" y="1203325"/>
                  </a:moveTo>
                  <a:lnTo>
                    <a:pt x="1054481" y="1165225"/>
                  </a:lnTo>
                  <a:lnTo>
                    <a:pt x="1041781" y="1165352"/>
                  </a:lnTo>
                  <a:lnTo>
                    <a:pt x="1042416" y="1203452"/>
                  </a:lnTo>
                  <a:lnTo>
                    <a:pt x="1055116" y="1203325"/>
                  </a:lnTo>
                  <a:close/>
                </a:path>
                <a:path w="1430020" h="2252979">
                  <a:moveTo>
                    <a:pt x="1056005" y="1254125"/>
                  </a:moveTo>
                  <a:lnTo>
                    <a:pt x="1055243" y="1216025"/>
                  </a:lnTo>
                  <a:lnTo>
                    <a:pt x="1042670" y="1216152"/>
                  </a:lnTo>
                  <a:lnTo>
                    <a:pt x="1043305" y="1254252"/>
                  </a:lnTo>
                  <a:lnTo>
                    <a:pt x="1056005" y="1254125"/>
                  </a:lnTo>
                  <a:close/>
                </a:path>
                <a:path w="1430020" h="2252979">
                  <a:moveTo>
                    <a:pt x="1056767" y="1304925"/>
                  </a:moveTo>
                  <a:lnTo>
                    <a:pt x="1056132" y="1266825"/>
                  </a:lnTo>
                  <a:lnTo>
                    <a:pt x="1043432" y="1266952"/>
                  </a:lnTo>
                  <a:lnTo>
                    <a:pt x="1044067" y="1305052"/>
                  </a:lnTo>
                  <a:lnTo>
                    <a:pt x="1056767" y="1304925"/>
                  </a:lnTo>
                  <a:close/>
                </a:path>
                <a:path w="1430020" h="2252979">
                  <a:moveTo>
                    <a:pt x="1081278" y="872617"/>
                  </a:moveTo>
                  <a:lnTo>
                    <a:pt x="1074915" y="860425"/>
                  </a:lnTo>
                  <a:lnTo>
                    <a:pt x="1041908" y="797052"/>
                  </a:lnTo>
                  <a:lnTo>
                    <a:pt x="1005078" y="873887"/>
                  </a:lnTo>
                  <a:lnTo>
                    <a:pt x="1036777" y="873366"/>
                  </a:lnTo>
                  <a:lnTo>
                    <a:pt x="1037209" y="898779"/>
                  </a:lnTo>
                  <a:lnTo>
                    <a:pt x="1049909" y="898525"/>
                  </a:lnTo>
                  <a:lnTo>
                    <a:pt x="1049477" y="873150"/>
                  </a:lnTo>
                  <a:lnTo>
                    <a:pt x="1081278" y="872617"/>
                  </a:lnTo>
                  <a:close/>
                </a:path>
                <a:path w="1430020" h="2252979">
                  <a:moveTo>
                    <a:pt x="1089406" y="1354201"/>
                  </a:moveTo>
                  <a:lnTo>
                    <a:pt x="1057630" y="1354734"/>
                  </a:lnTo>
                  <a:lnTo>
                    <a:pt x="1057021" y="1317625"/>
                  </a:lnTo>
                  <a:lnTo>
                    <a:pt x="1044321" y="1317752"/>
                  </a:lnTo>
                  <a:lnTo>
                    <a:pt x="1044930" y="1354950"/>
                  </a:lnTo>
                  <a:lnTo>
                    <a:pt x="1013206" y="1355471"/>
                  </a:lnTo>
                  <a:lnTo>
                    <a:pt x="1052576" y="1431036"/>
                  </a:lnTo>
                  <a:lnTo>
                    <a:pt x="1088605" y="1355852"/>
                  </a:lnTo>
                  <a:lnTo>
                    <a:pt x="1089406" y="1354201"/>
                  </a:lnTo>
                  <a:close/>
                </a:path>
                <a:path w="1430020" h="2252979">
                  <a:moveTo>
                    <a:pt x="1149223" y="567182"/>
                  </a:moveTo>
                  <a:lnTo>
                    <a:pt x="1145667" y="529348"/>
                  </a:lnTo>
                  <a:lnTo>
                    <a:pt x="1132967" y="530479"/>
                  </a:lnTo>
                  <a:lnTo>
                    <a:pt x="1136523" y="568325"/>
                  </a:lnTo>
                  <a:lnTo>
                    <a:pt x="1149223" y="567182"/>
                  </a:lnTo>
                  <a:close/>
                </a:path>
                <a:path w="1430020" h="2252979">
                  <a:moveTo>
                    <a:pt x="1153922" y="617855"/>
                  </a:moveTo>
                  <a:lnTo>
                    <a:pt x="1150366" y="579882"/>
                  </a:lnTo>
                  <a:lnTo>
                    <a:pt x="1137666" y="581025"/>
                  </a:lnTo>
                  <a:lnTo>
                    <a:pt x="1141222" y="618998"/>
                  </a:lnTo>
                  <a:lnTo>
                    <a:pt x="1153922" y="617855"/>
                  </a:lnTo>
                  <a:close/>
                </a:path>
                <a:path w="1430020" h="2252979">
                  <a:moveTo>
                    <a:pt x="1173734" y="488442"/>
                  </a:moveTo>
                  <a:lnTo>
                    <a:pt x="1167650" y="478663"/>
                  </a:lnTo>
                  <a:lnTo>
                    <a:pt x="1128776" y="416052"/>
                  </a:lnTo>
                  <a:lnTo>
                    <a:pt x="1097915" y="495427"/>
                  </a:lnTo>
                  <a:lnTo>
                    <a:pt x="1129449" y="492531"/>
                  </a:lnTo>
                  <a:lnTo>
                    <a:pt x="1131824" y="517779"/>
                  </a:lnTo>
                  <a:lnTo>
                    <a:pt x="1144524" y="516648"/>
                  </a:lnTo>
                  <a:lnTo>
                    <a:pt x="1142149" y="491363"/>
                  </a:lnTo>
                  <a:lnTo>
                    <a:pt x="1173734" y="488442"/>
                  </a:lnTo>
                  <a:close/>
                </a:path>
                <a:path w="1430020" h="2252979">
                  <a:moveTo>
                    <a:pt x="1185545" y="615569"/>
                  </a:moveTo>
                  <a:lnTo>
                    <a:pt x="1109726" y="622554"/>
                  </a:lnTo>
                  <a:lnTo>
                    <a:pt x="1154684" y="694944"/>
                  </a:lnTo>
                  <a:lnTo>
                    <a:pt x="1179017" y="632333"/>
                  </a:lnTo>
                  <a:lnTo>
                    <a:pt x="1179766" y="630428"/>
                  </a:lnTo>
                  <a:lnTo>
                    <a:pt x="1185545" y="615569"/>
                  </a:lnTo>
                  <a:close/>
                </a:path>
                <a:path w="1430020" h="2252979">
                  <a:moveTo>
                    <a:pt x="1389126" y="151892"/>
                  </a:moveTo>
                  <a:lnTo>
                    <a:pt x="1387348" y="113919"/>
                  </a:lnTo>
                  <a:lnTo>
                    <a:pt x="1374648" y="114427"/>
                  </a:lnTo>
                  <a:lnTo>
                    <a:pt x="1376426" y="152527"/>
                  </a:lnTo>
                  <a:lnTo>
                    <a:pt x="1389126" y="151892"/>
                  </a:lnTo>
                  <a:close/>
                </a:path>
                <a:path w="1430020" h="2252979">
                  <a:moveTo>
                    <a:pt x="1391399" y="202692"/>
                  </a:moveTo>
                  <a:lnTo>
                    <a:pt x="1389621" y="164592"/>
                  </a:lnTo>
                  <a:lnTo>
                    <a:pt x="1377061" y="165227"/>
                  </a:lnTo>
                  <a:lnTo>
                    <a:pt x="1378839" y="203327"/>
                  </a:lnTo>
                  <a:lnTo>
                    <a:pt x="1391399" y="202692"/>
                  </a:lnTo>
                  <a:close/>
                </a:path>
                <a:path w="1430020" h="2252979">
                  <a:moveTo>
                    <a:pt x="1393825" y="253365"/>
                  </a:moveTo>
                  <a:lnTo>
                    <a:pt x="1392047" y="215392"/>
                  </a:lnTo>
                  <a:lnTo>
                    <a:pt x="1379347" y="215900"/>
                  </a:lnTo>
                  <a:lnTo>
                    <a:pt x="1381125" y="254000"/>
                  </a:lnTo>
                  <a:lnTo>
                    <a:pt x="1393825" y="253365"/>
                  </a:lnTo>
                  <a:close/>
                </a:path>
                <a:path w="1430020" h="2252979">
                  <a:moveTo>
                    <a:pt x="1396225" y="304165"/>
                  </a:moveTo>
                  <a:lnTo>
                    <a:pt x="1394447" y="266065"/>
                  </a:lnTo>
                  <a:lnTo>
                    <a:pt x="1381760" y="266700"/>
                  </a:lnTo>
                  <a:lnTo>
                    <a:pt x="1383525" y="304800"/>
                  </a:lnTo>
                  <a:lnTo>
                    <a:pt x="1396225" y="304165"/>
                  </a:lnTo>
                  <a:close/>
                </a:path>
                <a:path w="1430020" h="2252979">
                  <a:moveTo>
                    <a:pt x="1417320" y="74295"/>
                  </a:moveTo>
                  <a:lnTo>
                    <a:pt x="1411046" y="63119"/>
                  </a:lnTo>
                  <a:lnTo>
                    <a:pt x="1375664" y="0"/>
                  </a:lnTo>
                  <a:lnTo>
                    <a:pt x="1341120" y="77851"/>
                  </a:lnTo>
                  <a:lnTo>
                    <a:pt x="1372819" y="76377"/>
                  </a:lnTo>
                  <a:lnTo>
                    <a:pt x="1374013" y="101727"/>
                  </a:lnTo>
                  <a:lnTo>
                    <a:pt x="1386700" y="101219"/>
                  </a:lnTo>
                  <a:lnTo>
                    <a:pt x="1385519" y="75780"/>
                  </a:lnTo>
                  <a:lnTo>
                    <a:pt x="1417320" y="74295"/>
                  </a:lnTo>
                  <a:close/>
                </a:path>
                <a:path w="1430020" h="2252979">
                  <a:moveTo>
                    <a:pt x="1430020" y="347345"/>
                  </a:moveTo>
                  <a:lnTo>
                    <a:pt x="1398231" y="348830"/>
                  </a:lnTo>
                  <a:lnTo>
                    <a:pt x="1396746" y="316865"/>
                  </a:lnTo>
                  <a:lnTo>
                    <a:pt x="1384046" y="317500"/>
                  </a:lnTo>
                  <a:lnTo>
                    <a:pt x="1385531" y="349427"/>
                  </a:lnTo>
                  <a:lnTo>
                    <a:pt x="1353820" y="350901"/>
                  </a:lnTo>
                  <a:lnTo>
                    <a:pt x="1395476" y="425196"/>
                  </a:lnTo>
                  <a:lnTo>
                    <a:pt x="1426413" y="355473"/>
                  </a:lnTo>
                  <a:lnTo>
                    <a:pt x="1430020" y="3473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41794" y="2990088"/>
              <a:ext cx="76961" cy="2103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688340" y="735279"/>
            <a:ext cx="58083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0" dirty="0"/>
              <a:t>Population </a:t>
            </a:r>
            <a:r>
              <a:rPr sz="4000" spc="-65" dirty="0"/>
              <a:t>Regression</a:t>
            </a:r>
            <a:r>
              <a:rPr sz="4000" spc="-235" dirty="0"/>
              <a:t> </a:t>
            </a:r>
            <a:r>
              <a:rPr sz="4000" spc="-50" dirty="0"/>
              <a:t>Line</a:t>
            </a:r>
            <a:endParaRPr sz="4000" dirty="0"/>
          </a:p>
        </p:txBody>
      </p:sp>
      <p:sp>
        <p:nvSpPr>
          <p:cNvPr id="37" name="object 37"/>
          <p:cNvSpPr txBox="1"/>
          <p:nvPr/>
        </p:nvSpPr>
        <p:spPr>
          <a:xfrm>
            <a:off x="4809871" y="6244234"/>
            <a:ext cx="22301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Independent</a:t>
            </a:r>
            <a:r>
              <a:rPr sz="1800" b="1" spc="-75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Variables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79926" y="3309766"/>
            <a:ext cx="278765" cy="20510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b="1" spc="-5" dirty="0">
                <a:latin typeface="Times New Roman"/>
                <a:cs typeface="Times New Roman"/>
              </a:rPr>
              <a:t>Dependent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spc="-20" dirty="0">
                <a:latin typeface="Times New Roman"/>
                <a:cs typeface="Times New Roman"/>
              </a:rPr>
              <a:t>Variables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48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2923" y="4562855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2484" y="4850891"/>
            <a:ext cx="123444" cy="123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91128" y="5535167"/>
            <a:ext cx="123444" cy="123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40352" y="4418076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0004" y="5571744"/>
            <a:ext cx="123444" cy="123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0688" y="4526279"/>
            <a:ext cx="123444" cy="105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96411" y="5210555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67200" y="4094988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3944" y="5102352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9847" y="3842003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91811" y="4742688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6696" y="3410711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28388" y="3950208"/>
            <a:ext cx="96012" cy="1234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11979" y="4130040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2664" y="3157727"/>
            <a:ext cx="123444" cy="1234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98491" y="3698747"/>
            <a:ext cx="123444" cy="1234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71644" y="4238244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2453639" y="2820923"/>
            <a:ext cx="3561715" cy="3519170"/>
            <a:chOff x="2453639" y="2820923"/>
            <a:chExt cx="3561715" cy="3519170"/>
          </a:xfrm>
        </p:grpSpPr>
        <p:sp>
          <p:nvSpPr>
            <p:cNvPr id="20" name="object 20"/>
            <p:cNvSpPr/>
            <p:nvPr/>
          </p:nvSpPr>
          <p:spPr>
            <a:xfrm>
              <a:off x="2453640" y="2820923"/>
              <a:ext cx="3561715" cy="3519170"/>
            </a:xfrm>
            <a:custGeom>
              <a:avLst/>
              <a:gdLst/>
              <a:ahLst/>
              <a:cxnLst/>
              <a:rect l="l" t="t" r="r" b="b"/>
              <a:pathLst>
                <a:path w="3561715" h="351917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0467" y="76200"/>
                  </a:lnTo>
                  <a:lnTo>
                    <a:pt x="28956" y="3480816"/>
                  </a:lnTo>
                  <a:lnTo>
                    <a:pt x="44196" y="3480816"/>
                  </a:lnTo>
                  <a:lnTo>
                    <a:pt x="45707" y="76200"/>
                  </a:lnTo>
                  <a:lnTo>
                    <a:pt x="76200" y="76200"/>
                  </a:lnTo>
                  <a:close/>
                </a:path>
                <a:path w="3561715" h="3519170">
                  <a:moveTo>
                    <a:pt x="3561588" y="3480816"/>
                  </a:moveTo>
                  <a:lnTo>
                    <a:pt x="3485388" y="3442678"/>
                  </a:lnTo>
                  <a:lnTo>
                    <a:pt x="3485388" y="3473170"/>
                  </a:lnTo>
                  <a:lnTo>
                    <a:pt x="47244" y="3471672"/>
                  </a:lnTo>
                  <a:lnTo>
                    <a:pt x="47231" y="3486912"/>
                  </a:lnTo>
                  <a:lnTo>
                    <a:pt x="3485388" y="3488410"/>
                  </a:lnTo>
                  <a:lnTo>
                    <a:pt x="3485388" y="3518878"/>
                  </a:lnTo>
                  <a:lnTo>
                    <a:pt x="3546373" y="3488410"/>
                  </a:lnTo>
                  <a:lnTo>
                    <a:pt x="3561588" y="3480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00883" y="2964179"/>
              <a:ext cx="3451860" cy="3157855"/>
            </a:xfrm>
            <a:custGeom>
              <a:avLst/>
              <a:gdLst/>
              <a:ahLst/>
              <a:cxnLst/>
              <a:rect l="l" t="t" r="r" b="b"/>
              <a:pathLst>
                <a:path w="3451860" h="3157854">
                  <a:moveTo>
                    <a:pt x="0" y="3157728"/>
                  </a:moveTo>
                  <a:lnTo>
                    <a:pt x="3451860" y="0"/>
                  </a:lnTo>
                </a:path>
              </a:pathLst>
            </a:custGeom>
            <a:ln w="3657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78348" y="6378041"/>
            <a:ext cx="1153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Study</a:t>
            </a:r>
            <a:r>
              <a:rPr sz="1800" b="1" spc="-10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69337" y="3393425"/>
            <a:ext cx="278765" cy="17843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b="1" spc="-5" dirty="0">
                <a:latin typeface="Times New Roman"/>
                <a:cs typeface="Times New Roman"/>
              </a:rPr>
              <a:t>Estimated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Grades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42429" y="1846834"/>
            <a:ext cx="4010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Population regression function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31429" y="2661869"/>
            <a:ext cx="2912110" cy="1877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1730" dirty="0">
                <a:latin typeface="Arial Black"/>
                <a:cs typeface="Arial Black"/>
              </a:rPr>
              <a:t>𝑦</a:t>
            </a:r>
            <a:r>
              <a:rPr sz="2800" spc="1065" dirty="0">
                <a:latin typeface="Arial Black"/>
                <a:cs typeface="Arial Black"/>
              </a:rPr>
              <a:t> </a:t>
            </a:r>
            <a:r>
              <a:rPr sz="2800" spc="240" dirty="0">
                <a:latin typeface="Arial Black"/>
                <a:cs typeface="Arial Black"/>
              </a:rPr>
              <a:t>=</a:t>
            </a:r>
            <a:r>
              <a:rPr sz="2800" spc="-165" dirty="0">
                <a:latin typeface="Arial Black"/>
                <a:cs typeface="Arial Black"/>
              </a:rPr>
              <a:t> </a:t>
            </a:r>
            <a:r>
              <a:rPr sz="2800" spc="-265" dirty="0">
                <a:latin typeface="Arial Black"/>
                <a:cs typeface="Arial Black"/>
              </a:rPr>
              <a:t>𝑏</a:t>
            </a:r>
            <a:r>
              <a:rPr sz="3075" spc="-397" baseline="-16260" dirty="0">
                <a:latin typeface="Arial Black"/>
                <a:cs typeface="Arial Black"/>
              </a:rPr>
              <a:t>0</a:t>
            </a:r>
            <a:r>
              <a:rPr sz="2800" spc="-265" dirty="0">
                <a:latin typeface="Times New Roman"/>
                <a:cs typeface="Times New Roman"/>
              </a:rPr>
              <a:t>+</a:t>
            </a:r>
            <a:r>
              <a:rPr sz="2800" spc="-265" dirty="0">
                <a:latin typeface="Arial Black"/>
                <a:cs typeface="Arial Black"/>
              </a:rPr>
              <a:t>𝑏</a:t>
            </a:r>
            <a:r>
              <a:rPr sz="3075" spc="-397" baseline="-16260" dirty="0">
                <a:latin typeface="Arial Black"/>
                <a:cs typeface="Arial Black"/>
              </a:rPr>
              <a:t>1</a:t>
            </a:r>
            <a:r>
              <a:rPr sz="2800" spc="-265" dirty="0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  <a:p>
            <a:pPr marL="696595">
              <a:lnSpc>
                <a:spcPct val="100000"/>
              </a:lnSpc>
              <a:spcBef>
                <a:spcPts val="2585"/>
              </a:spcBef>
            </a:pPr>
            <a:r>
              <a:rPr sz="1800" spc="-1115" dirty="0">
                <a:latin typeface="Arial Black"/>
                <a:cs typeface="Arial Black"/>
              </a:rPr>
              <a:t>𝑦</a:t>
            </a:r>
            <a:r>
              <a:rPr sz="1800" spc="655" dirty="0">
                <a:latin typeface="Arial Black"/>
                <a:cs typeface="Arial Black"/>
              </a:rPr>
              <a:t> </a:t>
            </a:r>
            <a:r>
              <a:rPr sz="1800" spc="155" dirty="0">
                <a:latin typeface="Arial Black"/>
                <a:cs typeface="Arial Black"/>
              </a:rPr>
              <a:t>=</a:t>
            </a:r>
            <a:r>
              <a:rPr sz="1800" spc="-250" dirty="0">
                <a:latin typeface="Arial Black"/>
                <a:cs typeface="Arial Black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Estimated Grades</a:t>
            </a:r>
            <a:endParaRPr sz="1800">
              <a:latin typeface="Times New Roman"/>
              <a:cs typeface="Times New Roman"/>
            </a:endParaRPr>
          </a:p>
          <a:p>
            <a:pPr marL="69659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x = </a:t>
            </a:r>
            <a:r>
              <a:rPr sz="1800" b="1" spc="-5" dirty="0">
                <a:latin typeface="Times New Roman"/>
                <a:cs typeface="Times New Roman"/>
              </a:rPr>
              <a:t>Study</a:t>
            </a:r>
            <a:r>
              <a:rPr sz="1800" b="1" spc="-6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Time</a:t>
            </a:r>
            <a:endParaRPr sz="1800">
              <a:latin typeface="Times New Roman"/>
              <a:cs typeface="Times New Roman"/>
            </a:endParaRPr>
          </a:p>
          <a:p>
            <a:pPr marL="696595">
              <a:lnSpc>
                <a:spcPct val="100000"/>
              </a:lnSpc>
            </a:pPr>
            <a:r>
              <a:rPr sz="1800" spc="-160" dirty="0">
                <a:latin typeface="Arial Black"/>
                <a:cs typeface="Arial Black"/>
              </a:rPr>
              <a:t>𝑏</a:t>
            </a:r>
            <a:r>
              <a:rPr sz="1950" spc="-240" baseline="-14957" dirty="0">
                <a:latin typeface="Arial Black"/>
                <a:cs typeface="Arial Black"/>
              </a:rPr>
              <a:t>0</a:t>
            </a:r>
            <a:r>
              <a:rPr sz="1800" b="1" spc="-160" dirty="0">
                <a:latin typeface="Times New Roman"/>
                <a:cs typeface="Times New Roman"/>
              </a:rPr>
              <a:t>=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Intercept</a:t>
            </a:r>
            <a:endParaRPr sz="1800">
              <a:latin typeface="Times New Roman"/>
              <a:cs typeface="Times New Roman"/>
            </a:endParaRPr>
          </a:p>
          <a:p>
            <a:pPr marL="696595">
              <a:lnSpc>
                <a:spcPct val="100000"/>
              </a:lnSpc>
            </a:pPr>
            <a:r>
              <a:rPr sz="1800" spc="-170" dirty="0">
                <a:latin typeface="Arial Black"/>
                <a:cs typeface="Arial Black"/>
              </a:rPr>
              <a:t>𝑏</a:t>
            </a:r>
            <a:r>
              <a:rPr sz="1950" spc="-254" baseline="-14957" dirty="0">
                <a:latin typeface="Arial Black"/>
                <a:cs typeface="Arial Black"/>
              </a:rPr>
              <a:t>1</a:t>
            </a:r>
            <a:r>
              <a:rPr sz="1800" b="1" spc="-170" dirty="0">
                <a:latin typeface="Times New Roman"/>
                <a:cs typeface="Times New Roman"/>
              </a:rPr>
              <a:t>=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Slope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37257" y="1778253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Example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88340" y="687069"/>
            <a:ext cx="5808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0" dirty="0"/>
              <a:t>Population </a:t>
            </a:r>
            <a:r>
              <a:rPr sz="4000" spc="-65" dirty="0"/>
              <a:t>Regression</a:t>
            </a:r>
            <a:r>
              <a:rPr sz="4000" spc="-225" dirty="0"/>
              <a:t> </a:t>
            </a:r>
            <a:r>
              <a:rPr sz="4000" spc="-50" dirty="0"/>
              <a:t>Line</a:t>
            </a:r>
            <a:endParaRPr sz="4000"/>
          </a:p>
        </p:txBody>
      </p:sp>
      <p:sp>
        <p:nvSpPr>
          <p:cNvPr id="30" name="object 30"/>
          <p:cNvSpPr txBox="1"/>
          <p:nvPr/>
        </p:nvSpPr>
        <p:spPr>
          <a:xfrm>
            <a:off x="3150870" y="5883402"/>
            <a:ext cx="1504315" cy="37084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5"/>
              </a:spcBef>
            </a:pPr>
            <a:r>
              <a:rPr sz="1800" spc="-160" dirty="0">
                <a:latin typeface="Arial Black"/>
                <a:cs typeface="Arial Black"/>
              </a:rPr>
              <a:t>𝑏</a:t>
            </a:r>
            <a:r>
              <a:rPr sz="1950" spc="-240" baseline="-14957" dirty="0">
                <a:latin typeface="Arial Black"/>
                <a:cs typeface="Arial Black"/>
              </a:rPr>
              <a:t>0</a:t>
            </a:r>
            <a:r>
              <a:rPr sz="1800" b="1" spc="-160" dirty="0">
                <a:latin typeface="Times New Roman"/>
                <a:cs typeface="Times New Roman"/>
              </a:rPr>
              <a:t>=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Intercept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78246" y="3580638"/>
            <a:ext cx="1132840" cy="368935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800" spc="-170" dirty="0">
                <a:latin typeface="Arial Black"/>
                <a:cs typeface="Arial Black"/>
              </a:rPr>
              <a:t>𝑏</a:t>
            </a:r>
            <a:r>
              <a:rPr sz="1950" spc="-254" baseline="-14957" dirty="0">
                <a:latin typeface="Arial Black"/>
                <a:cs typeface="Arial Black"/>
              </a:rPr>
              <a:t>1</a:t>
            </a:r>
            <a:r>
              <a:rPr sz="1800" b="1" spc="-170" dirty="0">
                <a:latin typeface="Times New Roman"/>
                <a:cs typeface="Times New Roman"/>
              </a:rPr>
              <a:t>=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Slope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90978" y="2686811"/>
            <a:ext cx="3287395" cy="3451225"/>
          </a:xfrm>
          <a:custGeom>
            <a:avLst/>
            <a:gdLst/>
            <a:ahLst/>
            <a:cxnLst/>
            <a:rect l="l" t="t" r="r" b="b"/>
            <a:pathLst>
              <a:path w="3287395" h="3451225">
                <a:moveTo>
                  <a:pt x="651383" y="3403092"/>
                </a:moveTo>
                <a:lnTo>
                  <a:pt x="76200" y="3403092"/>
                </a:lnTo>
                <a:lnTo>
                  <a:pt x="76200" y="3374898"/>
                </a:lnTo>
                <a:lnTo>
                  <a:pt x="0" y="3412998"/>
                </a:lnTo>
                <a:lnTo>
                  <a:pt x="76200" y="3451098"/>
                </a:lnTo>
                <a:lnTo>
                  <a:pt x="76200" y="3422904"/>
                </a:lnTo>
                <a:lnTo>
                  <a:pt x="651383" y="3422904"/>
                </a:lnTo>
                <a:lnTo>
                  <a:pt x="651383" y="3403092"/>
                </a:lnTo>
                <a:close/>
              </a:path>
              <a:path w="3287395" h="3451225">
                <a:moveTo>
                  <a:pt x="3263392" y="437261"/>
                </a:moveTo>
                <a:lnTo>
                  <a:pt x="3231718" y="437375"/>
                </a:lnTo>
                <a:lnTo>
                  <a:pt x="3230537" y="76187"/>
                </a:lnTo>
                <a:lnTo>
                  <a:pt x="3262376" y="76073"/>
                </a:lnTo>
                <a:lnTo>
                  <a:pt x="3256026" y="63500"/>
                </a:lnTo>
                <a:lnTo>
                  <a:pt x="3224022" y="0"/>
                </a:lnTo>
                <a:lnTo>
                  <a:pt x="3186176" y="76327"/>
                </a:lnTo>
                <a:lnTo>
                  <a:pt x="3217837" y="76225"/>
                </a:lnTo>
                <a:lnTo>
                  <a:pt x="3219018" y="437413"/>
                </a:lnTo>
                <a:lnTo>
                  <a:pt x="3187192" y="437515"/>
                </a:lnTo>
                <a:lnTo>
                  <a:pt x="3225546" y="513588"/>
                </a:lnTo>
                <a:lnTo>
                  <a:pt x="3257029" y="450088"/>
                </a:lnTo>
                <a:lnTo>
                  <a:pt x="3263392" y="437261"/>
                </a:lnTo>
                <a:close/>
              </a:path>
              <a:path w="3287395" h="3451225">
                <a:moveTo>
                  <a:pt x="3286887" y="1070483"/>
                </a:moveTo>
                <a:lnTo>
                  <a:pt x="2692273" y="1052080"/>
                </a:lnTo>
                <a:lnTo>
                  <a:pt x="2692285" y="1051687"/>
                </a:lnTo>
                <a:lnTo>
                  <a:pt x="2693289" y="1020445"/>
                </a:lnTo>
                <a:lnTo>
                  <a:pt x="2615946" y="1056132"/>
                </a:lnTo>
                <a:lnTo>
                  <a:pt x="2690876" y="1096518"/>
                </a:lnTo>
                <a:lnTo>
                  <a:pt x="2691879" y="1064780"/>
                </a:lnTo>
                <a:lnTo>
                  <a:pt x="3286506" y="1083183"/>
                </a:lnTo>
                <a:lnTo>
                  <a:pt x="3286887" y="1070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293870" y="2323338"/>
            <a:ext cx="1765300" cy="368935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800" b="1" spc="-5" dirty="0">
                <a:latin typeface="Times New Roman"/>
                <a:cs typeface="Times New Roman"/>
              </a:rPr>
              <a:t>Regression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Line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068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00000"/>
                </a:solidFill>
              </a:rPr>
              <a:t> </a:t>
            </a:r>
            <a:r>
              <a:rPr lang="en-US" b="1" i="1" dirty="0">
                <a:solidFill>
                  <a:srgbClr val="C00000"/>
                </a:solidFill>
              </a:rPr>
              <a:t>Regression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2147" y="1882317"/>
            <a:ext cx="3966692" cy="42946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52638"/>
            <a:ext cx="3490174" cy="4124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397" y="1882317"/>
            <a:ext cx="4082603" cy="42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C00000"/>
                </a:solidFill>
              </a:rPr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207" y="1825625"/>
            <a:ext cx="58674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548130"/>
            <a:ext cx="1043813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Simple linear </a:t>
            </a:r>
            <a:r>
              <a:rPr sz="2000" dirty="0">
                <a:latin typeface="Times New Roman"/>
                <a:cs typeface="Times New Roman"/>
              </a:rPr>
              <a:t>regression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dirty="0">
                <a:latin typeface="Times New Roman"/>
                <a:cs typeface="Times New Roman"/>
              </a:rPr>
              <a:t>is a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dirty="0">
                <a:latin typeface="Times New Roman"/>
                <a:cs typeface="Times New Roman"/>
              </a:rPr>
              <a:t>with a single regressor x </a:t>
            </a:r>
            <a:r>
              <a:rPr sz="2000" spc="-5" dirty="0">
                <a:latin typeface="Times New Roman"/>
                <a:cs typeface="Times New Roman"/>
              </a:rPr>
              <a:t>that </a:t>
            </a:r>
            <a:r>
              <a:rPr sz="2000" dirty="0">
                <a:latin typeface="Times New Roman"/>
                <a:cs typeface="Times New Roman"/>
              </a:rPr>
              <a:t>has a </a:t>
            </a:r>
            <a:r>
              <a:rPr sz="2000" spc="-5" dirty="0">
                <a:latin typeface="Times New Roman"/>
                <a:cs typeface="Times New Roman"/>
              </a:rPr>
              <a:t>linear relationship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response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y.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Simple linear </a:t>
            </a:r>
            <a:r>
              <a:rPr sz="2000" dirty="0">
                <a:latin typeface="Times New Roman"/>
                <a:cs typeface="Times New Roman"/>
              </a:rPr>
              <a:t>regression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1794" y="3035630"/>
            <a:ext cx="4239895" cy="1024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0" algn="ctr">
              <a:lnSpc>
                <a:spcPct val="100000"/>
              </a:lnSpc>
              <a:spcBef>
                <a:spcPts val="100"/>
              </a:spcBef>
            </a:pPr>
            <a:r>
              <a:rPr sz="3600" i="1" dirty="0">
                <a:latin typeface="Times New Roman"/>
                <a:cs typeface="Times New Roman"/>
              </a:rPr>
              <a:t>y </a:t>
            </a:r>
            <a:r>
              <a:rPr sz="3600" spc="310" dirty="0">
                <a:latin typeface="Arial Black"/>
                <a:cs typeface="Arial Black"/>
              </a:rPr>
              <a:t>= </a:t>
            </a:r>
            <a:r>
              <a:rPr sz="3600" spc="-330" dirty="0">
                <a:latin typeface="Arial Black"/>
                <a:cs typeface="Arial Black"/>
              </a:rPr>
              <a:t>𝑏</a:t>
            </a:r>
            <a:r>
              <a:rPr sz="3900" spc="-494" baseline="-16025" dirty="0">
                <a:latin typeface="Arial Black"/>
                <a:cs typeface="Arial Black"/>
              </a:rPr>
              <a:t>0</a:t>
            </a:r>
            <a:r>
              <a:rPr sz="3600" spc="-330" dirty="0">
                <a:latin typeface="Times New Roman"/>
                <a:cs typeface="Times New Roman"/>
              </a:rPr>
              <a:t>+</a:t>
            </a:r>
            <a:r>
              <a:rPr sz="3600" spc="-330" dirty="0">
                <a:latin typeface="Arial Black"/>
                <a:cs typeface="Arial Black"/>
              </a:rPr>
              <a:t>𝑏</a:t>
            </a:r>
            <a:r>
              <a:rPr sz="3900" spc="-494" baseline="-16025" dirty="0">
                <a:latin typeface="Arial Black"/>
                <a:cs typeface="Arial Black"/>
              </a:rPr>
              <a:t>1</a:t>
            </a:r>
            <a:r>
              <a:rPr sz="3600" spc="-330" dirty="0">
                <a:latin typeface="Times New Roman"/>
                <a:cs typeface="Times New Roman"/>
              </a:rPr>
              <a:t>x </a:t>
            </a:r>
            <a:r>
              <a:rPr sz="3600" dirty="0">
                <a:latin typeface="Times New Roman"/>
                <a:cs typeface="Times New Roman"/>
              </a:rPr>
              <a:t>+</a:t>
            </a:r>
            <a:r>
              <a:rPr sz="3600" spc="-229" dirty="0">
                <a:latin typeface="Times New Roman"/>
                <a:cs typeface="Times New Roman"/>
              </a:rPr>
              <a:t> </a:t>
            </a:r>
            <a:r>
              <a:rPr sz="3600" spc="-1660" dirty="0">
                <a:latin typeface="Times New Roman"/>
                <a:cs typeface="Times New Roman"/>
              </a:rPr>
              <a:t>ɛ</a:t>
            </a:r>
            <a:endParaRPr sz="36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90"/>
              </a:spcBef>
              <a:tabLst>
                <a:tab pos="2373630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Response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variable	</a:t>
            </a:r>
            <a:r>
              <a:rPr sz="1800" b="1" spc="-5" dirty="0">
                <a:latin typeface="Times New Roman"/>
                <a:cs typeface="Times New Roman"/>
              </a:rPr>
              <a:t>Regressor</a:t>
            </a:r>
            <a:r>
              <a:rPr sz="1800" b="1" spc="-8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variable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8996" y="3549777"/>
            <a:ext cx="233679" cy="264795"/>
          </a:xfrm>
          <a:custGeom>
            <a:avLst/>
            <a:gdLst/>
            <a:ahLst/>
            <a:cxnLst/>
            <a:rect l="l" t="t" r="r" b="b"/>
            <a:pathLst>
              <a:path w="233679" h="264795">
                <a:moveTo>
                  <a:pt x="21589" y="182372"/>
                </a:moveTo>
                <a:lnTo>
                  <a:pt x="0" y="264795"/>
                </a:lnTo>
                <a:lnTo>
                  <a:pt x="78866" y="232664"/>
                </a:lnTo>
                <a:lnTo>
                  <a:pt x="65849" y="221234"/>
                </a:lnTo>
                <a:lnTo>
                  <a:pt x="46608" y="221234"/>
                </a:lnTo>
                <a:lnTo>
                  <a:pt x="37083" y="212852"/>
                </a:lnTo>
                <a:lnTo>
                  <a:pt x="45445" y="203318"/>
                </a:lnTo>
                <a:lnTo>
                  <a:pt x="21589" y="182372"/>
                </a:lnTo>
                <a:close/>
              </a:path>
              <a:path w="233679" h="264795">
                <a:moveTo>
                  <a:pt x="45445" y="203318"/>
                </a:moveTo>
                <a:lnTo>
                  <a:pt x="37083" y="212852"/>
                </a:lnTo>
                <a:lnTo>
                  <a:pt x="46608" y="221234"/>
                </a:lnTo>
                <a:lnTo>
                  <a:pt x="54983" y="211692"/>
                </a:lnTo>
                <a:lnTo>
                  <a:pt x="45445" y="203318"/>
                </a:lnTo>
                <a:close/>
              </a:path>
              <a:path w="233679" h="264795">
                <a:moveTo>
                  <a:pt x="54983" y="211692"/>
                </a:moveTo>
                <a:lnTo>
                  <a:pt x="46608" y="221234"/>
                </a:lnTo>
                <a:lnTo>
                  <a:pt x="65849" y="221234"/>
                </a:lnTo>
                <a:lnTo>
                  <a:pt x="54983" y="211692"/>
                </a:lnTo>
                <a:close/>
              </a:path>
              <a:path w="233679" h="264795">
                <a:moveTo>
                  <a:pt x="223774" y="0"/>
                </a:moveTo>
                <a:lnTo>
                  <a:pt x="45445" y="203318"/>
                </a:lnTo>
                <a:lnTo>
                  <a:pt x="54983" y="211692"/>
                </a:lnTo>
                <a:lnTo>
                  <a:pt x="233425" y="8382"/>
                </a:lnTo>
                <a:lnTo>
                  <a:pt x="223774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94703" y="3576320"/>
            <a:ext cx="163702" cy="238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0225" y="2958083"/>
            <a:ext cx="115442" cy="219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9388" y="3043427"/>
            <a:ext cx="106172" cy="181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18557" y="2693923"/>
            <a:ext cx="923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spc="-15" dirty="0">
                <a:latin typeface="Times New Roman"/>
                <a:cs typeface="Times New Roman"/>
              </a:rPr>
              <a:t>n</a:t>
            </a:r>
            <a:r>
              <a:rPr sz="1800" b="1" dirty="0">
                <a:latin typeface="Times New Roman"/>
                <a:cs typeface="Times New Roman"/>
              </a:rPr>
              <a:t>te</a:t>
            </a:r>
            <a:r>
              <a:rPr sz="1800" b="1" spc="-30" dirty="0">
                <a:latin typeface="Times New Roman"/>
                <a:cs typeface="Times New Roman"/>
              </a:rPr>
              <a:t>r</a:t>
            </a:r>
            <a:r>
              <a:rPr sz="1800" b="1" dirty="0">
                <a:latin typeface="Times New Roman"/>
                <a:cs typeface="Times New Roman"/>
              </a:rPr>
              <a:t>c</a:t>
            </a:r>
            <a:r>
              <a:rPr sz="1800" b="1" spc="5" dirty="0">
                <a:latin typeface="Times New Roman"/>
                <a:cs typeface="Times New Roman"/>
              </a:rPr>
              <a:t>e</a:t>
            </a:r>
            <a:r>
              <a:rPr sz="1800" b="1" spc="-5" dirty="0">
                <a:latin typeface="Times New Roman"/>
                <a:cs typeface="Times New Roman"/>
              </a:rPr>
              <a:t>pt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6284" y="2719578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Slo</a:t>
            </a:r>
            <a:r>
              <a:rPr sz="1800" b="1" spc="-15" dirty="0">
                <a:latin typeface="Times New Roman"/>
                <a:cs typeface="Times New Roman"/>
              </a:rPr>
              <a:t>p</a:t>
            </a:r>
            <a:r>
              <a:rPr sz="1800" b="1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33539" y="3035807"/>
            <a:ext cx="107568" cy="1814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0166" y="2745740"/>
            <a:ext cx="2568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Random error</a:t>
            </a:r>
            <a:r>
              <a:rPr sz="1800" b="1" spc="-8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component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64131" y="4468088"/>
            <a:ext cx="2960150" cy="1914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4540" y="4948554"/>
            <a:ext cx="538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In this </a:t>
            </a:r>
            <a:r>
              <a:rPr sz="1800" spc="-5" dirty="0">
                <a:latin typeface="Times New Roman"/>
                <a:cs typeface="Times New Roman"/>
              </a:rPr>
              <a:t>technique,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dependent variable is</a:t>
            </a:r>
            <a:r>
              <a:rPr sz="1800" spc="40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continuous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4540" y="5222570"/>
            <a:ext cx="53886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8960" algn="l"/>
                <a:tab pos="1490980" algn="l"/>
                <a:tab pos="2510155" algn="l"/>
                <a:tab pos="3855085" algn="l"/>
                <a:tab pos="5055870" algn="l"/>
              </a:tabLst>
            </a:pPr>
            <a:r>
              <a:rPr sz="1800" dirty="0">
                <a:latin typeface="Times New Roman"/>
                <a:cs typeface="Times New Roman"/>
              </a:rPr>
              <a:t>and	random	vari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b</a:t>
            </a:r>
            <a:r>
              <a:rPr sz="1800" spc="-15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e,	inde</a:t>
            </a:r>
            <a:r>
              <a:rPr sz="1800" spc="-10" dirty="0">
                <a:latin typeface="Times New Roman"/>
                <a:cs typeface="Times New Roman"/>
              </a:rPr>
              <a:t>p</a:t>
            </a:r>
            <a:r>
              <a:rPr sz="1800" dirty="0">
                <a:latin typeface="Times New Roman"/>
                <a:cs typeface="Times New Roman"/>
              </a:rPr>
              <a:t>endent	</a:t>
            </a:r>
            <a:r>
              <a:rPr sz="1800" spc="-15" dirty="0">
                <a:latin typeface="Times New Roman"/>
                <a:cs typeface="Times New Roman"/>
              </a:rPr>
              <a:t>v</a:t>
            </a:r>
            <a:r>
              <a:rPr sz="1800" dirty="0">
                <a:latin typeface="Times New Roman"/>
                <a:cs typeface="Times New Roman"/>
              </a:rPr>
              <a:t>ar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0" dirty="0">
                <a:latin typeface="Times New Roman"/>
                <a:cs typeface="Times New Roman"/>
              </a:rPr>
              <a:t>bl</a:t>
            </a:r>
            <a:r>
              <a:rPr sz="1800" dirty="0">
                <a:latin typeface="Times New Roman"/>
                <a:cs typeface="Times New Roman"/>
              </a:rPr>
              <a:t>e(s)	can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04495" algn="l"/>
                <a:tab pos="1582420" algn="l"/>
                <a:tab pos="1948180" algn="l"/>
                <a:tab pos="2835275" algn="l"/>
                <a:tab pos="3302000" algn="l"/>
                <a:tab pos="3603625" algn="l"/>
                <a:tab pos="3931285" algn="l"/>
                <a:tab pos="4399280" algn="l"/>
              </a:tabLst>
            </a:pPr>
            <a:r>
              <a:rPr sz="1800" dirty="0">
                <a:latin typeface="Times New Roman"/>
                <a:cs typeface="Times New Roman"/>
              </a:rPr>
              <a:t>be	continuous	or	discrete	</a:t>
            </a:r>
            <a:r>
              <a:rPr sz="1800" spc="-5" dirty="0">
                <a:latin typeface="Times New Roman"/>
                <a:cs typeface="Times New Roman"/>
              </a:rPr>
              <a:t>but	</a:t>
            </a:r>
            <a:r>
              <a:rPr sz="1800" dirty="0">
                <a:latin typeface="Times New Roman"/>
                <a:cs typeface="Times New Roman"/>
              </a:rPr>
              <a:t>it	</a:t>
            </a:r>
            <a:r>
              <a:rPr sz="1800" spc="-5" dirty="0">
                <a:latin typeface="Times New Roman"/>
                <a:cs typeface="Times New Roman"/>
              </a:rPr>
              <a:t>is	</a:t>
            </a:r>
            <a:r>
              <a:rPr sz="1800" dirty="0">
                <a:latin typeface="Times New Roman"/>
                <a:cs typeface="Times New Roman"/>
              </a:rPr>
              <a:t>not	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7090" y="5497474"/>
            <a:ext cx="724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random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4540" y="5771794"/>
            <a:ext cx="4315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variable, and nature of </a:t>
            </a:r>
            <a:r>
              <a:rPr sz="1800" spc="-5" dirty="0">
                <a:latin typeface="Times New Roman"/>
                <a:cs typeface="Times New Roman"/>
              </a:rPr>
              <a:t>regression </a:t>
            </a:r>
            <a:r>
              <a:rPr sz="1800" dirty="0">
                <a:latin typeface="Times New Roman"/>
                <a:cs typeface="Times New Roman"/>
              </a:rPr>
              <a:t>line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linear.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88340" y="687069"/>
            <a:ext cx="6882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5" dirty="0"/>
              <a:t>Simple Linear </a:t>
            </a:r>
            <a:r>
              <a:rPr sz="4000" spc="-65" dirty="0"/>
              <a:t>Regression</a:t>
            </a:r>
            <a:r>
              <a:rPr sz="4000" spc="-360" dirty="0"/>
              <a:t> </a:t>
            </a:r>
            <a:r>
              <a:rPr sz="4000" spc="-55" dirty="0"/>
              <a:t>Model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79095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5230" y="3156204"/>
            <a:ext cx="3103245" cy="3342640"/>
            <a:chOff x="1975230" y="3156204"/>
            <a:chExt cx="3103245" cy="3342640"/>
          </a:xfrm>
        </p:grpSpPr>
        <p:sp>
          <p:nvSpPr>
            <p:cNvPr id="3" name="object 3"/>
            <p:cNvSpPr/>
            <p:nvPr/>
          </p:nvSpPr>
          <p:spPr>
            <a:xfrm>
              <a:off x="3113531" y="4724400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01567" y="5012436"/>
              <a:ext cx="123444" cy="123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21736" y="5696711"/>
              <a:ext cx="123444" cy="1234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70960" y="4579620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10611" y="5733288"/>
              <a:ext cx="123444" cy="1234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9772" y="4687824"/>
              <a:ext cx="123444" cy="1051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25495" y="5372100"/>
              <a:ext cx="123444" cy="1234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7807" y="4256532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42588" y="4291584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54551" y="5263896"/>
              <a:ext cx="123444" cy="1234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10455" y="4003548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20895" y="4904232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1604" y="3381756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7472" y="4111752"/>
              <a:ext cx="97536" cy="1234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41748" y="3319272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29100" y="3858768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02251" y="4399788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75231" y="3156203"/>
              <a:ext cx="3084830" cy="3342640"/>
            </a:xfrm>
            <a:custGeom>
              <a:avLst/>
              <a:gdLst/>
              <a:ahLst/>
              <a:cxnLst/>
              <a:rect l="l" t="t" r="r" b="b"/>
              <a:pathLst>
                <a:path w="3084829" h="3342640">
                  <a:moveTo>
                    <a:pt x="3084449" y="3304032"/>
                  </a:moveTo>
                  <a:lnTo>
                    <a:pt x="3069259" y="3296450"/>
                  </a:lnTo>
                  <a:lnTo>
                    <a:pt x="3008249" y="3265970"/>
                  </a:lnTo>
                  <a:lnTo>
                    <a:pt x="3008249" y="3296462"/>
                  </a:lnTo>
                  <a:lnTo>
                    <a:pt x="53187" y="3297936"/>
                  </a:lnTo>
                  <a:lnTo>
                    <a:pt x="45745" y="76174"/>
                  </a:lnTo>
                  <a:lnTo>
                    <a:pt x="76200" y="76073"/>
                  </a:lnTo>
                  <a:lnTo>
                    <a:pt x="69875" y="63500"/>
                  </a:lnTo>
                  <a:lnTo>
                    <a:pt x="37973" y="0"/>
                  </a:lnTo>
                  <a:lnTo>
                    <a:pt x="0" y="76327"/>
                  </a:lnTo>
                  <a:lnTo>
                    <a:pt x="30505" y="76225"/>
                  </a:lnTo>
                  <a:lnTo>
                    <a:pt x="37973" y="3307092"/>
                  </a:lnTo>
                  <a:lnTo>
                    <a:pt x="41021" y="3307092"/>
                  </a:lnTo>
                  <a:lnTo>
                    <a:pt x="41021" y="3313176"/>
                  </a:lnTo>
                  <a:lnTo>
                    <a:pt x="3008249" y="3311702"/>
                  </a:lnTo>
                  <a:lnTo>
                    <a:pt x="3008249" y="3342170"/>
                  </a:lnTo>
                  <a:lnTo>
                    <a:pt x="3084449" y="3304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6251" y="3500628"/>
              <a:ext cx="3043555" cy="2964180"/>
            </a:xfrm>
            <a:custGeom>
              <a:avLst/>
              <a:gdLst/>
              <a:ahLst/>
              <a:cxnLst/>
              <a:rect l="l" t="t" r="r" b="b"/>
              <a:pathLst>
                <a:path w="3043554" h="2964179">
                  <a:moveTo>
                    <a:pt x="0" y="2964180"/>
                  </a:moveTo>
                  <a:lnTo>
                    <a:pt x="3043428" y="0"/>
                  </a:lnTo>
                </a:path>
              </a:pathLst>
            </a:custGeom>
            <a:ln w="3657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10327" y="4771644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55341" y="3368802"/>
              <a:ext cx="1807845" cy="384175"/>
            </a:xfrm>
            <a:custGeom>
              <a:avLst/>
              <a:gdLst/>
              <a:ahLst/>
              <a:cxnLst/>
              <a:rect l="l" t="t" r="r" b="b"/>
              <a:pathLst>
                <a:path w="1807845" h="384175">
                  <a:moveTo>
                    <a:pt x="0" y="384048"/>
                  </a:moveTo>
                  <a:lnTo>
                    <a:pt x="1807463" y="384048"/>
                  </a:lnTo>
                  <a:lnTo>
                    <a:pt x="1807463" y="0"/>
                  </a:lnTo>
                  <a:lnTo>
                    <a:pt x="0" y="0"/>
                  </a:lnTo>
                  <a:lnTo>
                    <a:pt x="0" y="384048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416400" y="6374218"/>
            <a:ext cx="225425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i="1" spc="15" dirty="0">
                <a:latin typeface="Times New Roman"/>
                <a:cs typeface="Times New Roman"/>
              </a:rPr>
              <a:t>x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9325" y="2580115"/>
            <a:ext cx="225425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i="1" spc="-5" dirty="0">
                <a:latin typeface="Times New Roman"/>
                <a:cs typeface="Times New Roman"/>
              </a:rPr>
              <a:t>y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5640" y="1624330"/>
            <a:ext cx="9094470" cy="980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parameters </a:t>
            </a:r>
            <a:r>
              <a:rPr sz="2000" spc="-305" dirty="0">
                <a:latin typeface="Arial Black"/>
                <a:cs typeface="Arial Black"/>
              </a:rPr>
              <a:t>𝑏</a:t>
            </a:r>
            <a:r>
              <a:rPr sz="2175" spc="-457" baseline="-15325" dirty="0">
                <a:latin typeface="Arial Black"/>
                <a:cs typeface="Arial Black"/>
              </a:rPr>
              <a:t>0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114" dirty="0">
                <a:latin typeface="Arial Black"/>
                <a:cs typeface="Arial Black"/>
              </a:rPr>
              <a:t>𝑏</a:t>
            </a:r>
            <a:r>
              <a:rPr sz="2175" spc="-172" baseline="-15325" dirty="0">
                <a:latin typeface="Arial Black"/>
                <a:cs typeface="Arial Black"/>
              </a:rPr>
              <a:t>1</a:t>
            </a:r>
            <a:r>
              <a:rPr sz="2000" spc="-114" dirty="0">
                <a:latin typeface="Times New Roman"/>
                <a:cs typeface="Times New Roman"/>
              </a:rPr>
              <a:t>are </a:t>
            </a:r>
            <a:r>
              <a:rPr sz="2000" spc="5" dirty="0">
                <a:latin typeface="Times New Roman"/>
                <a:cs typeface="Times New Roman"/>
              </a:rPr>
              <a:t>unknown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must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estimates </a:t>
            </a:r>
            <a:r>
              <a:rPr sz="2000" dirty="0">
                <a:latin typeface="Times New Roman"/>
                <a:cs typeface="Times New Roman"/>
              </a:rPr>
              <a:t>using </a:t>
            </a:r>
            <a:r>
              <a:rPr sz="2000" spc="-5" dirty="0">
                <a:latin typeface="Times New Roman"/>
                <a:cs typeface="Times New Roman"/>
              </a:rPr>
              <a:t>sample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data:</a:t>
            </a:r>
            <a:endParaRPr sz="20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2000" spc="-135" dirty="0">
                <a:latin typeface="Times New Roman"/>
                <a:cs typeface="Times New Roman"/>
              </a:rPr>
              <a:t>(</a:t>
            </a:r>
            <a:r>
              <a:rPr sz="2000" spc="-135" dirty="0">
                <a:latin typeface="Arial Black"/>
                <a:cs typeface="Arial Black"/>
              </a:rPr>
              <a:t>𝑥</a:t>
            </a:r>
            <a:r>
              <a:rPr sz="2175" spc="-202" baseline="-15325" dirty="0">
                <a:latin typeface="Arial Black"/>
                <a:cs typeface="Arial Black"/>
              </a:rPr>
              <a:t>1</a:t>
            </a:r>
            <a:r>
              <a:rPr sz="2000" spc="-135" dirty="0">
                <a:latin typeface="Times New Roman"/>
                <a:cs typeface="Times New Roman"/>
              </a:rPr>
              <a:t>,</a:t>
            </a:r>
            <a:r>
              <a:rPr sz="2000" spc="-135" dirty="0">
                <a:latin typeface="Arial Black"/>
                <a:cs typeface="Arial Black"/>
              </a:rPr>
              <a:t>𝑦</a:t>
            </a:r>
            <a:r>
              <a:rPr sz="2175" spc="-202" baseline="-15325" dirty="0">
                <a:latin typeface="Arial Black"/>
                <a:cs typeface="Arial Black"/>
              </a:rPr>
              <a:t>1</a:t>
            </a:r>
            <a:r>
              <a:rPr sz="2000" spc="-135" dirty="0">
                <a:latin typeface="Times New Roman"/>
                <a:cs typeface="Times New Roman"/>
              </a:rPr>
              <a:t>),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20" dirty="0">
                <a:latin typeface="Times New Roman"/>
                <a:cs typeface="Times New Roman"/>
              </a:rPr>
              <a:t>(</a:t>
            </a:r>
            <a:r>
              <a:rPr sz="2000" spc="-120" dirty="0">
                <a:latin typeface="Arial Black"/>
                <a:cs typeface="Arial Black"/>
              </a:rPr>
              <a:t>𝑥</a:t>
            </a:r>
            <a:r>
              <a:rPr sz="2175" spc="-179" baseline="-15325" dirty="0">
                <a:latin typeface="Arial Black"/>
                <a:cs typeface="Arial Black"/>
              </a:rPr>
              <a:t>2</a:t>
            </a:r>
            <a:r>
              <a:rPr sz="2000" spc="-120" dirty="0">
                <a:latin typeface="Times New Roman"/>
                <a:cs typeface="Times New Roman"/>
              </a:rPr>
              <a:t>,</a:t>
            </a:r>
            <a:r>
              <a:rPr sz="2000" spc="-120" dirty="0">
                <a:latin typeface="Arial Black"/>
                <a:cs typeface="Arial Black"/>
              </a:rPr>
              <a:t>𝑦</a:t>
            </a:r>
            <a:r>
              <a:rPr sz="2175" spc="-179" baseline="-15325" dirty="0">
                <a:latin typeface="Arial Black"/>
                <a:cs typeface="Arial Black"/>
              </a:rPr>
              <a:t>2</a:t>
            </a:r>
            <a:r>
              <a:rPr sz="2000" spc="-120" dirty="0">
                <a:latin typeface="Times New Roman"/>
                <a:cs typeface="Times New Roman"/>
              </a:rPr>
              <a:t>),……(</a:t>
            </a:r>
            <a:r>
              <a:rPr sz="2000" spc="-120" dirty="0">
                <a:latin typeface="Arial Black"/>
                <a:cs typeface="Arial Black"/>
              </a:rPr>
              <a:t>𝑥</a:t>
            </a:r>
            <a:r>
              <a:rPr sz="2175" spc="-179" baseline="-15325" dirty="0">
                <a:latin typeface="Arial Black"/>
                <a:cs typeface="Arial Black"/>
              </a:rPr>
              <a:t>𝑛</a:t>
            </a:r>
            <a:r>
              <a:rPr sz="2000" spc="-120" dirty="0">
                <a:latin typeface="Times New Roman"/>
                <a:cs typeface="Times New Roman"/>
              </a:rPr>
              <a:t>,</a:t>
            </a:r>
            <a:r>
              <a:rPr sz="2000" spc="-120" dirty="0">
                <a:latin typeface="Arial Black"/>
                <a:cs typeface="Arial Black"/>
              </a:rPr>
              <a:t>𝑦</a:t>
            </a:r>
            <a:r>
              <a:rPr sz="2175" spc="-179" baseline="-15325" dirty="0">
                <a:latin typeface="Arial Black"/>
                <a:cs typeface="Arial Black"/>
              </a:rPr>
              <a:t>𝑛</a:t>
            </a:r>
            <a:r>
              <a:rPr sz="2000" spc="-12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7614284">
              <a:lnSpc>
                <a:spcPct val="100000"/>
              </a:lnSpc>
              <a:spcBef>
                <a:spcPts val="555"/>
              </a:spcBef>
            </a:pPr>
            <a:r>
              <a:rPr sz="1800" spc="-1115" dirty="0">
                <a:latin typeface="Arial Black"/>
                <a:cs typeface="Arial Black"/>
              </a:rPr>
              <a:t>𝑦</a:t>
            </a:r>
            <a:r>
              <a:rPr sz="1800" spc="665" dirty="0">
                <a:latin typeface="Arial Black"/>
                <a:cs typeface="Arial Black"/>
              </a:rPr>
              <a:t> </a:t>
            </a:r>
            <a:r>
              <a:rPr sz="1800" spc="155" dirty="0">
                <a:latin typeface="Arial Black"/>
                <a:cs typeface="Arial Black"/>
              </a:rPr>
              <a:t>= </a:t>
            </a:r>
            <a:r>
              <a:rPr sz="1800" spc="-165" dirty="0">
                <a:latin typeface="Arial Black"/>
                <a:cs typeface="Arial Black"/>
              </a:rPr>
              <a:t>𝑏</a:t>
            </a:r>
            <a:r>
              <a:rPr sz="1950" spc="-247" baseline="-14957" dirty="0">
                <a:latin typeface="Arial Black"/>
                <a:cs typeface="Arial Black"/>
              </a:rPr>
              <a:t>0</a:t>
            </a:r>
            <a:r>
              <a:rPr sz="1800" spc="-165" dirty="0">
                <a:latin typeface="Times New Roman"/>
                <a:cs typeface="Times New Roman"/>
              </a:rPr>
              <a:t>+</a:t>
            </a:r>
            <a:r>
              <a:rPr sz="1800" spc="-165" dirty="0">
                <a:latin typeface="Arial Black"/>
                <a:cs typeface="Arial Black"/>
              </a:rPr>
              <a:t>𝑏</a:t>
            </a:r>
            <a:r>
              <a:rPr sz="1950" spc="-247" baseline="-14957" dirty="0">
                <a:latin typeface="Arial Black"/>
                <a:cs typeface="Arial Black"/>
              </a:rPr>
              <a:t>1</a:t>
            </a:r>
            <a:r>
              <a:rPr sz="1800" spc="-165" dirty="0">
                <a:latin typeface="Times New Roman"/>
                <a:cs typeface="Times New Roman"/>
              </a:rPr>
              <a:t>x </a:t>
            </a:r>
            <a:r>
              <a:rPr sz="1800" dirty="0">
                <a:latin typeface="Times New Roman"/>
                <a:cs typeface="Times New Roman"/>
              </a:rPr>
              <a:t>+</a:t>
            </a:r>
            <a:r>
              <a:rPr sz="1800" spc="-135" dirty="0">
                <a:latin typeface="Times New Roman"/>
                <a:cs typeface="Times New Roman"/>
              </a:rPr>
              <a:t> </a:t>
            </a:r>
            <a:r>
              <a:rPr sz="1800" spc="-830" dirty="0">
                <a:latin typeface="Times New Roman"/>
                <a:cs typeface="Times New Roman"/>
              </a:rPr>
              <a:t>ɛ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465189" y="3386328"/>
            <a:ext cx="3078480" cy="3044825"/>
            <a:chOff x="6465189" y="3386328"/>
            <a:chExt cx="3078480" cy="3044825"/>
          </a:xfrm>
        </p:grpSpPr>
        <p:sp>
          <p:nvSpPr>
            <p:cNvPr id="28" name="object 28"/>
            <p:cNvSpPr/>
            <p:nvPr/>
          </p:nvSpPr>
          <p:spPr>
            <a:xfrm>
              <a:off x="7609332" y="4648200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97368" y="4936236"/>
              <a:ext cx="123444" cy="123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17536" y="5620512"/>
              <a:ext cx="123444" cy="1234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66760" y="4503420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06412" y="5657088"/>
              <a:ext cx="123444" cy="1234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05572" y="4611624"/>
              <a:ext cx="123444" cy="1051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21296" y="5295900"/>
              <a:ext cx="123444" cy="1234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93608" y="4180332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38388" y="4215384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50352" y="5187696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06256" y="3927348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616696" y="4828032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53272" y="4035552"/>
              <a:ext cx="97535" cy="1234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24900" y="3782568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98052" y="4323588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65189" y="3386328"/>
              <a:ext cx="3060065" cy="3044825"/>
            </a:xfrm>
            <a:custGeom>
              <a:avLst/>
              <a:gdLst/>
              <a:ahLst/>
              <a:cxnLst/>
              <a:rect l="l" t="t" r="r" b="b"/>
              <a:pathLst>
                <a:path w="3060065" h="3044825">
                  <a:moveTo>
                    <a:pt x="76200" y="76073"/>
                  </a:moveTo>
                  <a:lnTo>
                    <a:pt x="69837" y="63500"/>
                  </a:lnTo>
                  <a:lnTo>
                    <a:pt x="37706" y="0"/>
                  </a:lnTo>
                  <a:lnTo>
                    <a:pt x="0" y="76327"/>
                  </a:lnTo>
                  <a:lnTo>
                    <a:pt x="30403" y="76238"/>
                  </a:lnTo>
                  <a:lnTo>
                    <a:pt x="43815" y="3000794"/>
                  </a:lnTo>
                  <a:lnTo>
                    <a:pt x="59055" y="3000718"/>
                  </a:lnTo>
                  <a:lnTo>
                    <a:pt x="45643" y="76187"/>
                  </a:lnTo>
                  <a:lnTo>
                    <a:pt x="76200" y="76073"/>
                  </a:lnTo>
                  <a:close/>
                </a:path>
                <a:path w="3060065" h="3044825">
                  <a:moveTo>
                    <a:pt x="3059811" y="3006852"/>
                  </a:moveTo>
                  <a:lnTo>
                    <a:pt x="2983738" y="2968561"/>
                  </a:lnTo>
                  <a:lnTo>
                    <a:pt x="2983636" y="2999041"/>
                  </a:lnTo>
                  <a:lnTo>
                    <a:pt x="60579" y="2991612"/>
                  </a:lnTo>
                  <a:lnTo>
                    <a:pt x="60579" y="3006852"/>
                  </a:lnTo>
                  <a:lnTo>
                    <a:pt x="2983585" y="3014281"/>
                  </a:lnTo>
                  <a:lnTo>
                    <a:pt x="2983484" y="3044761"/>
                  </a:lnTo>
                  <a:lnTo>
                    <a:pt x="3044799" y="3014307"/>
                  </a:lnTo>
                  <a:lnTo>
                    <a:pt x="3059811" y="30068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68440" y="3614928"/>
              <a:ext cx="2956560" cy="2475230"/>
            </a:xfrm>
            <a:custGeom>
              <a:avLst/>
              <a:gdLst/>
              <a:ahLst/>
              <a:cxnLst/>
              <a:rect l="l" t="t" r="r" b="b"/>
              <a:pathLst>
                <a:path w="2956559" h="2475229">
                  <a:moveTo>
                    <a:pt x="0" y="2474976"/>
                  </a:moveTo>
                  <a:lnTo>
                    <a:pt x="2956559" y="0"/>
                  </a:lnTo>
                </a:path>
              </a:pathLst>
            </a:custGeom>
            <a:ln w="3657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128" y="4695444"/>
              <a:ext cx="123444" cy="123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8947404" y="3305555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337547" y="3243072"/>
            <a:ext cx="123444" cy="123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9912199" y="6298019"/>
            <a:ext cx="225425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i="1" spc="15" dirty="0">
                <a:latin typeface="Times New Roman"/>
                <a:cs typeface="Times New Roman"/>
              </a:rPr>
              <a:t>x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05124" y="2503915"/>
            <a:ext cx="225425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i="1" spc="-5" dirty="0">
                <a:latin typeface="Times New Roman"/>
                <a:cs typeface="Times New Roman"/>
              </a:rPr>
              <a:t>y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688340" y="687069"/>
            <a:ext cx="84988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0" dirty="0"/>
              <a:t>Least </a:t>
            </a:r>
            <a:r>
              <a:rPr sz="4000" spc="-65" dirty="0"/>
              <a:t>Square </a:t>
            </a:r>
            <a:r>
              <a:rPr sz="4000" spc="-60" dirty="0"/>
              <a:t>Estimation </a:t>
            </a:r>
            <a:r>
              <a:rPr sz="4000" spc="-45" dirty="0"/>
              <a:t>for</a:t>
            </a:r>
            <a:r>
              <a:rPr sz="4000" spc="-395" dirty="0"/>
              <a:t> </a:t>
            </a:r>
            <a:r>
              <a:rPr sz="4000" spc="-60" dirty="0"/>
              <a:t>Parameters</a:t>
            </a:r>
            <a:endParaRPr sz="4000"/>
          </a:p>
        </p:txBody>
      </p:sp>
      <p:sp>
        <p:nvSpPr>
          <p:cNvPr id="53" name="object 53"/>
          <p:cNvSpPr txBox="1"/>
          <p:nvPr/>
        </p:nvSpPr>
        <p:spPr>
          <a:xfrm>
            <a:off x="2973577" y="3357498"/>
            <a:ext cx="476884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336550" algn="l"/>
              </a:tabLst>
            </a:pPr>
            <a:r>
              <a:rPr sz="1800" spc="395" dirty="0">
                <a:latin typeface="Arial Black"/>
                <a:cs typeface="Arial Black"/>
              </a:rPr>
              <a:t> 	 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78861" y="3541903"/>
            <a:ext cx="1067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76884" algn="l"/>
                <a:tab pos="813435" algn="l"/>
              </a:tabLst>
            </a:pPr>
            <a:r>
              <a:rPr sz="1200" spc="-520" dirty="0">
                <a:latin typeface="Arial Black"/>
                <a:cs typeface="Arial Black"/>
              </a:rPr>
              <a:t>𝑖	</a:t>
            </a:r>
            <a:r>
              <a:rPr sz="1200" spc="-140" dirty="0">
                <a:latin typeface="Arial Black"/>
                <a:cs typeface="Arial Black"/>
              </a:rPr>
              <a:t>0	1</a:t>
            </a:r>
            <a:r>
              <a:rPr sz="1200" spc="-114" dirty="0">
                <a:latin typeface="Arial Black"/>
                <a:cs typeface="Arial Black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46273" y="3409315"/>
            <a:ext cx="1518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50825" algn="l"/>
              </a:tabLst>
            </a:pPr>
            <a:r>
              <a:rPr sz="1800" spc="-1115" dirty="0">
                <a:latin typeface="Arial Black"/>
                <a:cs typeface="Arial Black"/>
              </a:rPr>
              <a:t>𝑦	</a:t>
            </a:r>
            <a:r>
              <a:rPr sz="1800" spc="155" dirty="0">
                <a:latin typeface="Arial Black"/>
                <a:cs typeface="Arial Black"/>
              </a:rPr>
              <a:t>= </a:t>
            </a:r>
            <a:r>
              <a:rPr sz="1800" spc="-380" dirty="0">
                <a:latin typeface="Arial Black"/>
                <a:cs typeface="Arial Black"/>
              </a:rPr>
              <a:t>𝑏 </a:t>
            </a:r>
            <a:r>
              <a:rPr sz="1800" spc="-190" dirty="0">
                <a:latin typeface="Times New Roman"/>
                <a:cs typeface="Times New Roman"/>
              </a:rPr>
              <a:t>+</a:t>
            </a:r>
            <a:r>
              <a:rPr sz="1800" spc="-190" dirty="0">
                <a:latin typeface="Arial Black"/>
                <a:cs typeface="Arial Black"/>
              </a:rPr>
              <a:t>𝑏 </a:t>
            </a:r>
            <a:r>
              <a:rPr sz="1800" dirty="0">
                <a:latin typeface="Times New Roman"/>
                <a:cs typeface="Times New Roman"/>
              </a:rPr>
              <a:t>x +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975" dirty="0">
                <a:latin typeface="Times New Roman"/>
                <a:cs typeface="Times New Roman"/>
              </a:rPr>
              <a:t>ɛ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951985" y="3541903"/>
            <a:ext cx="552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127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3" y="2176798"/>
            <a:ext cx="5600700" cy="415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Calculate linear regression </a:t>
            </a:r>
            <a:r>
              <a:rPr lang="en-US" dirty="0" smtClean="0"/>
              <a:t>(using </a:t>
            </a:r>
            <a:r>
              <a:rPr lang="en-US" dirty="0"/>
              <a:t>least square </a:t>
            </a:r>
            <a:r>
              <a:rPr lang="en-US" dirty="0" smtClean="0"/>
              <a:t>method)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719911" y="2028208"/>
          <a:ext cx="479380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6901"/>
                <a:gridCol w="23969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58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</a:t>
            </a:r>
            <a:r>
              <a:rPr lang="en-US" dirty="0" smtClean="0"/>
              <a:t>alculate </a:t>
            </a:r>
            <a:r>
              <a:rPr lang="en-US" dirty="0"/>
              <a:t>linear regression using least square </a:t>
            </a:r>
            <a:r>
              <a:rPr lang="en-US" dirty="0" smtClean="0"/>
              <a:t>method (</a:t>
            </a:r>
            <a:r>
              <a:rPr lang="en-US" dirty="0"/>
              <a:t>minimize the distance between the </a:t>
            </a:r>
            <a:r>
              <a:rPr lang="en-US" dirty="0" smtClean="0"/>
              <a:t>errors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5028"/>
            <a:ext cx="10778544" cy="478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i="1" dirty="0" err="1">
                <a:solidFill>
                  <a:srgbClr val="C00000"/>
                </a:solidFill>
              </a:rPr>
              <a:t>Numpy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4494" y="497541"/>
            <a:ext cx="7669306" cy="567942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Array in </a:t>
            </a:r>
            <a:r>
              <a:rPr lang="en-US" dirty="0" err="1"/>
              <a:t>Numpy</a:t>
            </a:r>
            <a:r>
              <a:rPr lang="en-US" dirty="0"/>
              <a:t> is a table of elements (usually numbers), all of the same type, indexed by a tuple of positive integers.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In </a:t>
            </a:r>
            <a:r>
              <a:rPr lang="en-US" dirty="0" err="1"/>
              <a:t>Numpy</a:t>
            </a:r>
            <a:r>
              <a:rPr lang="en-US" dirty="0"/>
              <a:t>, number of dimensions of the array is called rank of the </a:t>
            </a:r>
            <a:r>
              <a:rPr lang="en-US" dirty="0" err="1"/>
              <a:t>array.A</a:t>
            </a:r>
            <a:r>
              <a:rPr lang="en-US" dirty="0"/>
              <a:t> tuple of integers giving the size of the array along each dimension is known as shape of the array.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An </a:t>
            </a:r>
            <a:r>
              <a:rPr lang="en-US" dirty="0"/>
              <a:t>array class in </a:t>
            </a:r>
            <a:r>
              <a:rPr lang="en-US" dirty="0" err="1"/>
              <a:t>Numpy</a:t>
            </a:r>
            <a:r>
              <a:rPr lang="en-US" dirty="0"/>
              <a:t> is called as </a:t>
            </a:r>
            <a:r>
              <a:rPr lang="en-US" b="1" dirty="0" err="1"/>
              <a:t>ndarray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Elements </a:t>
            </a:r>
            <a:r>
              <a:rPr lang="en-US" dirty="0"/>
              <a:t>in </a:t>
            </a:r>
            <a:r>
              <a:rPr lang="en-US" dirty="0" err="1"/>
              <a:t>Numpy</a:t>
            </a:r>
            <a:r>
              <a:rPr lang="en-US" dirty="0"/>
              <a:t> arrays are accessed by using square brackets and can be initialized by using nested Python Lists.</a:t>
            </a:r>
          </a:p>
        </p:txBody>
      </p:sp>
    </p:spTree>
    <p:extLst>
      <p:ext uri="{BB962C8B-B14F-4D97-AF65-F5344CB8AC3E}">
        <p14:creationId xmlns:p14="http://schemas.microsoft.com/office/powerpoint/2010/main" val="423263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x value to the mean for all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5156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from the y value to the mean for all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6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Distance from the x and y value to the mean for all observations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051"/>
            <a:ext cx="6567152" cy="435133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6073" y="834722"/>
            <a:ext cx="4385927" cy="2539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072" y="3522373"/>
            <a:ext cx="4385927" cy="33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calculate b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calculate b</a:t>
            </a:r>
            <a:r>
              <a:rPr lang="en-US" baseline="-25000" dirty="0"/>
              <a:t>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6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calculate b</a:t>
            </a:r>
            <a:r>
              <a:rPr lang="en-US" baseline="-25000" dirty="0"/>
              <a:t>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calculate b</a:t>
            </a:r>
            <a:r>
              <a:rPr lang="en-US" baseline="-25000" dirty="0"/>
              <a:t>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8075"/>
            <a:ext cx="10515600" cy="46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6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CALCULATING R SQUARED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4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0463" y="2901694"/>
            <a:ext cx="8386136" cy="395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940" y="687069"/>
            <a:ext cx="8751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000" spc="-60" dirty="0"/>
              <a:t>Calculating </a:t>
            </a:r>
            <a:r>
              <a:rPr sz="4000" spc="-30" dirty="0"/>
              <a:t>R</a:t>
            </a:r>
            <a:r>
              <a:rPr sz="3975" spc="-44" baseline="25157" dirty="0"/>
              <a:t>2 </a:t>
            </a:r>
            <a:r>
              <a:rPr sz="4000" spc="-55" dirty="0"/>
              <a:t>Using </a:t>
            </a:r>
            <a:r>
              <a:rPr sz="4000" spc="-65" dirty="0"/>
              <a:t>Regression</a:t>
            </a:r>
            <a:r>
              <a:rPr sz="4000" spc="-170" dirty="0"/>
              <a:t> </a:t>
            </a:r>
            <a:r>
              <a:rPr sz="4000" spc="-60" dirty="0"/>
              <a:t>Analysis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688340" y="1578990"/>
            <a:ext cx="107022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R-squared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a statistical </a:t>
            </a:r>
            <a:r>
              <a:rPr sz="1800" spc="-5" dirty="0">
                <a:latin typeface="Times New Roman"/>
                <a:cs typeface="Times New Roman"/>
              </a:rPr>
              <a:t>measure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how </a:t>
            </a:r>
            <a:r>
              <a:rPr sz="1800" dirty="0">
                <a:latin typeface="Times New Roman"/>
                <a:cs typeface="Times New Roman"/>
              </a:rPr>
              <a:t>close the data are to the fitted </a:t>
            </a:r>
            <a:r>
              <a:rPr sz="1800" spc="-5" dirty="0">
                <a:latin typeface="Times New Roman"/>
                <a:cs typeface="Times New Roman"/>
              </a:rPr>
              <a:t>regression </a:t>
            </a:r>
            <a:r>
              <a:rPr sz="1800" dirty="0">
                <a:latin typeface="Times New Roman"/>
                <a:cs typeface="Times New Roman"/>
              </a:rPr>
              <a:t>line(For </a:t>
            </a:r>
            <a:r>
              <a:rPr sz="1800" spc="-5" dirty="0">
                <a:latin typeface="Times New Roman"/>
                <a:cs typeface="Times New Roman"/>
              </a:rPr>
              <a:t>measuring</a:t>
            </a:r>
            <a:r>
              <a:rPr sz="1800" dirty="0">
                <a:latin typeface="Times New Roman"/>
                <a:cs typeface="Times New Roman"/>
              </a:rPr>
              <a:t> the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goodness </a:t>
            </a:r>
            <a:r>
              <a:rPr sz="1800" dirty="0">
                <a:latin typeface="Times New Roman"/>
                <a:cs typeface="Times New Roman"/>
              </a:rPr>
              <a:t>of fit ). It is also </a:t>
            </a:r>
            <a:r>
              <a:rPr sz="1800" spc="-5" dirty="0">
                <a:latin typeface="Times New Roman"/>
                <a:cs typeface="Times New Roman"/>
              </a:rPr>
              <a:t>known </a:t>
            </a:r>
            <a:r>
              <a:rPr sz="1800" dirty="0">
                <a:latin typeface="Times New Roman"/>
                <a:cs typeface="Times New Roman"/>
              </a:rPr>
              <a:t>as the </a:t>
            </a:r>
            <a:r>
              <a:rPr sz="1800" spc="-5" dirty="0">
                <a:latin typeface="Times New Roman"/>
                <a:cs typeface="Times New Roman"/>
              </a:rPr>
              <a:t>coefficient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determination.</a:t>
            </a:r>
            <a:endParaRPr sz="18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Firstly we </a:t>
            </a:r>
            <a:r>
              <a:rPr sz="1800" dirty="0">
                <a:latin typeface="Times New Roman"/>
                <a:cs typeface="Times New Roman"/>
              </a:rPr>
              <a:t>calculate distance between actual values and </a:t>
            </a:r>
            <a:r>
              <a:rPr sz="1800" spc="-5" dirty="0">
                <a:latin typeface="Times New Roman"/>
                <a:cs typeface="Times New Roman"/>
              </a:rPr>
              <a:t>mean </a:t>
            </a:r>
            <a:r>
              <a:rPr sz="1800" dirty="0">
                <a:latin typeface="Times New Roman"/>
                <a:cs typeface="Times New Roman"/>
              </a:rPr>
              <a:t>value and also calculate distance between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estimated  value and </a:t>
            </a:r>
            <a:r>
              <a:rPr sz="1800" spc="-5" dirty="0">
                <a:latin typeface="Times New Roman"/>
                <a:cs typeface="Times New Roman"/>
              </a:rPr>
              <a:t>mean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value.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Then compare both the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distances.</a:t>
            </a:r>
            <a:endParaRPr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73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squared  </a:t>
            </a:r>
            <a:r>
              <a:rPr lang="en-US" b="1" i="1" dirty="0" smtClean="0">
                <a:solidFill>
                  <a:srgbClr val="C00000"/>
                </a:solidFill>
              </a:rPr>
              <a:t>Predicted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16" y="1825625"/>
            <a:ext cx="10392983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8389" y="120415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 - mean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15966" y="1690688"/>
            <a:ext cx="115910" cy="11297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5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SciPy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4565" y="365125"/>
            <a:ext cx="5257800" cy="4351338"/>
          </a:xfrm>
        </p:spPr>
        <p:txBody>
          <a:bodyPr/>
          <a:lstStyle/>
          <a:p>
            <a:pPr algn="just"/>
            <a:r>
              <a:rPr lang="en-US" dirty="0" err="1"/>
              <a:t>SciPy</a:t>
            </a:r>
            <a:r>
              <a:rPr lang="en-US" dirty="0"/>
              <a:t> is built in top of the </a:t>
            </a:r>
            <a:r>
              <a:rPr lang="en-US" dirty="0" err="1"/>
              <a:t>NumPy</a:t>
            </a:r>
            <a:endParaRPr lang="en-US" dirty="0"/>
          </a:p>
          <a:p>
            <a:pPr algn="just"/>
            <a:r>
              <a:rPr lang="en-US" dirty="0" err="1"/>
              <a:t>SciPy</a:t>
            </a:r>
            <a:r>
              <a:rPr lang="en-US" dirty="0"/>
              <a:t> module in Python is a fully-featured version of Linear Algebra while </a:t>
            </a:r>
            <a:r>
              <a:rPr lang="en-US" dirty="0" err="1"/>
              <a:t>Numpy</a:t>
            </a:r>
            <a:r>
              <a:rPr lang="en-US" dirty="0"/>
              <a:t> contains only a few features.</a:t>
            </a:r>
          </a:p>
          <a:p>
            <a:pPr algn="just"/>
            <a:r>
              <a:rPr lang="en-US" dirty="0"/>
              <a:t>Most new Data Science features are available in </a:t>
            </a:r>
            <a:r>
              <a:rPr lang="en-US" dirty="0" err="1"/>
              <a:t>Scipy</a:t>
            </a:r>
            <a:r>
              <a:rPr lang="en-US" dirty="0"/>
              <a:t> rather than </a:t>
            </a:r>
            <a:r>
              <a:rPr lang="en-US" dirty="0" err="1"/>
              <a:t>Numpy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9635" y="150296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b="1" dirty="0" err="1">
                <a:solidFill>
                  <a:srgbClr val="222222"/>
                </a:solidFill>
                <a:latin typeface="Source Sans Pro"/>
              </a:rPr>
              <a:t>SciPy</a:t>
            </a:r>
            <a:r>
              <a:rPr lang="en-US" sz="2400" b="1" dirty="0">
                <a:solidFill>
                  <a:srgbClr val="222222"/>
                </a:solidFill>
                <a:latin typeface="Source Sans Pro"/>
              </a:rPr>
              <a:t> in Python</a:t>
            </a:r>
            <a:r>
              <a:rPr lang="en-US" sz="2400" dirty="0">
                <a:solidFill>
                  <a:srgbClr val="222222"/>
                </a:solidFill>
                <a:latin typeface="Source Sans Pro"/>
              </a:rPr>
              <a:t> is an open-source library used for solving mathematical, scientific, engineering, and technical problems</a:t>
            </a: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.</a:t>
            </a:r>
          </a:p>
          <a:p>
            <a:pPr algn="just"/>
            <a:endParaRPr lang="en-US" sz="2400" dirty="0">
              <a:solidFill>
                <a:srgbClr val="222222"/>
              </a:solidFill>
              <a:latin typeface="Source Sans Pro"/>
            </a:endParaRPr>
          </a:p>
          <a:p>
            <a:pPr algn="just"/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It </a:t>
            </a:r>
            <a:r>
              <a:rPr lang="en-US" sz="2400" dirty="0">
                <a:solidFill>
                  <a:srgbClr val="222222"/>
                </a:solidFill>
                <a:latin typeface="Source Sans Pro"/>
              </a:rPr>
              <a:t>allows users to manipulate the data and visualize the data using a wide range of high-level Python commands. </a:t>
            </a:r>
            <a:endParaRPr lang="en-US" sz="2400" dirty="0" smtClean="0">
              <a:solidFill>
                <a:srgbClr val="222222"/>
              </a:solidFill>
              <a:latin typeface="Source Sans Pro"/>
            </a:endParaRPr>
          </a:p>
          <a:p>
            <a:pPr algn="just"/>
            <a:endParaRPr lang="en-US" sz="2400" dirty="0">
              <a:solidFill>
                <a:srgbClr val="222222"/>
              </a:solidFill>
              <a:latin typeface="Source Sans Pro"/>
            </a:endParaRPr>
          </a:p>
          <a:p>
            <a:pPr algn="just"/>
            <a:r>
              <a:rPr lang="en-US" sz="2400" dirty="0" err="1" smtClean="0">
                <a:solidFill>
                  <a:srgbClr val="222222"/>
                </a:solidFill>
                <a:latin typeface="Source Sans Pro"/>
              </a:rPr>
              <a:t>SciPy</a:t>
            </a: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 </a:t>
            </a:r>
            <a:r>
              <a:rPr lang="en-US" sz="2400" dirty="0">
                <a:solidFill>
                  <a:srgbClr val="222222"/>
                </a:solidFill>
                <a:latin typeface="Source Sans Pro"/>
              </a:rPr>
              <a:t>is built on the Python </a:t>
            </a:r>
            <a:r>
              <a:rPr lang="en-US" sz="2400" dirty="0" err="1">
                <a:solidFill>
                  <a:srgbClr val="222222"/>
                </a:solidFill>
                <a:latin typeface="Source Sans Pro"/>
              </a:rPr>
              <a:t>NumPy</a:t>
            </a:r>
            <a:r>
              <a:rPr lang="en-US" sz="2400" dirty="0">
                <a:solidFill>
                  <a:srgbClr val="222222"/>
                </a:solidFill>
                <a:latin typeface="Source Sans Pro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Source Sans Pro"/>
              </a:rPr>
              <a:t>extention</a:t>
            </a:r>
            <a:r>
              <a:rPr lang="en-US" sz="2400" dirty="0">
                <a:solidFill>
                  <a:srgbClr val="222222"/>
                </a:solidFill>
                <a:latin typeface="Source Sans Pro"/>
              </a:rPr>
              <a:t>. </a:t>
            </a:r>
            <a:endParaRPr lang="en-US" sz="2400" dirty="0" smtClean="0">
              <a:solidFill>
                <a:srgbClr val="222222"/>
              </a:solidFill>
              <a:latin typeface="Source Sans Pro"/>
            </a:endParaRPr>
          </a:p>
          <a:p>
            <a:pPr algn="just"/>
            <a:endParaRPr lang="en-US" sz="2400" dirty="0">
              <a:solidFill>
                <a:srgbClr val="222222"/>
              </a:solidFill>
              <a:latin typeface="Source Sans Pro"/>
            </a:endParaRPr>
          </a:p>
          <a:p>
            <a:pPr algn="just"/>
            <a:r>
              <a:rPr lang="en-US" sz="2400" dirty="0" err="1" smtClean="0">
                <a:solidFill>
                  <a:srgbClr val="222222"/>
                </a:solidFill>
                <a:latin typeface="Source Sans Pro"/>
              </a:rPr>
              <a:t>SciPy</a:t>
            </a: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 </a:t>
            </a:r>
            <a:r>
              <a:rPr lang="en-US" sz="2400" dirty="0">
                <a:solidFill>
                  <a:srgbClr val="222222"/>
                </a:solidFill>
                <a:latin typeface="Source Sans Pro"/>
              </a:rPr>
              <a:t>is also pronounced as "Sigh Pi."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1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squared  </a:t>
            </a:r>
            <a:r>
              <a:rPr lang="en-US" b="1" i="1" dirty="0" smtClean="0">
                <a:solidFill>
                  <a:srgbClr val="FF0000"/>
                </a:solidFill>
              </a:rPr>
              <a:t>Estimated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611118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14" y="769447"/>
            <a:ext cx="1913319" cy="921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41" y="888351"/>
            <a:ext cx="1684048" cy="65711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997780" y="1429555"/>
            <a:ext cx="1275009" cy="13909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0181557" y="1429555"/>
            <a:ext cx="244698" cy="13909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5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200" y="1418844"/>
            <a:ext cx="7580376" cy="4524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6081" y="1798320"/>
            <a:ext cx="3422914" cy="3288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687069"/>
            <a:ext cx="189801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5" dirty="0"/>
              <a:t>Exa</a:t>
            </a:r>
            <a:r>
              <a:rPr sz="4000" spc="-70" dirty="0"/>
              <a:t>m</a:t>
            </a:r>
            <a:r>
              <a:rPr sz="4000" spc="-65" dirty="0"/>
              <a:t>pl</a:t>
            </a:r>
            <a:r>
              <a:rPr sz="4000" spc="-5" dirty="0"/>
              <a:t>e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136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3978" y="1184147"/>
            <a:ext cx="3548621" cy="2854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94450" y="1200911"/>
            <a:ext cx="3844948" cy="2913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0017" y="4038598"/>
            <a:ext cx="3624982" cy="2819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7000" y="4038598"/>
            <a:ext cx="4136136" cy="2808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8340" y="687069"/>
            <a:ext cx="47599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0" dirty="0"/>
              <a:t>Performance </a:t>
            </a:r>
            <a:r>
              <a:rPr sz="4000" spc="-35" dirty="0"/>
              <a:t>of</a:t>
            </a:r>
            <a:r>
              <a:rPr sz="4000" spc="-210" dirty="0"/>
              <a:t> </a:t>
            </a:r>
            <a:r>
              <a:rPr sz="4000" spc="-55" dirty="0"/>
              <a:t>Model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85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7004" y="1776730"/>
            <a:ext cx="1021080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The standard error of the </a:t>
            </a:r>
            <a:r>
              <a:rPr sz="2000" spc="-5" dirty="0">
                <a:latin typeface="Times New Roman"/>
                <a:cs typeface="Times New Roman"/>
              </a:rPr>
              <a:t>estimate </a:t>
            </a:r>
            <a:r>
              <a:rPr sz="2000" dirty="0">
                <a:latin typeface="Times New Roman"/>
                <a:cs typeface="Times New Roman"/>
              </a:rPr>
              <a:t>is a </a:t>
            </a:r>
            <a:r>
              <a:rPr sz="2000" spc="-5" dirty="0">
                <a:latin typeface="Times New Roman"/>
                <a:cs typeface="Times New Roman"/>
              </a:rPr>
              <a:t>measure </a:t>
            </a:r>
            <a:r>
              <a:rPr sz="2000" dirty="0">
                <a:latin typeface="Times New Roman"/>
                <a:cs typeface="Times New Roman"/>
              </a:rPr>
              <a:t>of the accuracy of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predictions.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Note: The </a:t>
            </a:r>
            <a:r>
              <a:rPr sz="2000" b="1" spc="-10" dirty="0">
                <a:latin typeface="Times New Roman"/>
                <a:cs typeface="Times New Roman"/>
              </a:rPr>
              <a:t>regression </a:t>
            </a:r>
            <a:r>
              <a:rPr sz="2000" b="1" spc="-5" dirty="0">
                <a:latin typeface="Times New Roman"/>
                <a:cs typeface="Times New Roman"/>
              </a:rPr>
              <a:t>line </a:t>
            </a:r>
            <a:r>
              <a:rPr sz="2000" b="1" dirty="0">
                <a:latin typeface="Times New Roman"/>
                <a:cs typeface="Times New Roman"/>
              </a:rPr>
              <a:t>is the </a:t>
            </a:r>
            <a:r>
              <a:rPr sz="2000" b="1" spc="-5" dirty="0">
                <a:latin typeface="Times New Roman"/>
                <a:cs typeface="Times New Roman"/>
              </a:rPr>
              <a:t>line </a:t>
            </a:r>
            <a:r>
              <a:rPr sz="2000" b="1" dirty="0">
                <a:latin typeface="Times New Roman"/>
                <a:cs typeface="Times New Roman"/>
              </a:rPr>
              <a:t>that </a:t>
            </a:r>
            <a:r>
              <a:rPr sz="2000" b="1" spc="-5" dirty="0">
                <a:latin typeface="Times New Roman"/>
                <a:cs typeface="Times New Roman"/>
              </a:rPr>
              <a:t>minimizes </a:t>
            </a:r>
            <a:r>
              <a:rPr sz="2000" b="1" dirty="0">
                <a:latin typeface="Times New Roman"/>
                <a:cs typeface="Times New Roman"/>
              </a:rPr>
              <a:t>the sum of </a:t>
            </a:r>
            <a:r>
              <a:rPr sz="2000" b="1" spc="-5" dirty="0">
                <a:latin typeface="Times New Roman"/>
                <a:cs typeface="Times New Roman"/>
              </a:rPr>
              <a:t>squared </a:t>
            </a:r>
            <a:r>
              <a:rPr sz="2000" b="1" dirty="0">
                <a:latin typeface="Times New Roman"/>
                <a:cs typeface="Times New Roman"/>
              </a:rPr>
              <a:t>deviations of</a:t>
            </a:r>
            <a:r>
              <a:rPr sz="2000" b="1" spc="-18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prediction  </a:t>
            </a:r>
            <a:r>
              <a:rPr sz="2000" b="1" dirty="0">
                <a:latin typeface="Times New Roman"/>
                <a:cs typeface="Times New Roman"/>
              </a:rPr>
              <a:t>(also </a:t>
            </a:r>
            <a:r>
              <a:rPr sz="2000" b="1" spc="-5" dirty="0">
                <a:latin typeface="Times New Roman"/>
                <a:cs typeface="Times New Roman"/>
              </a:rPr>
              <a:t>called </a:t>
            </a:r>
            <a:r>
              <a:rPr sz="2000" b="1" dirty="0">
                <a:latin typeface="Times New Roman"/>
                <a:cs typeface="Times New Roman"/>
              </a:rPr>
              <a:t>the </a:t>
            </a:r>
            <a:r>
              <a:rPr sz="2000" b="1" i="1" dirty="0">
                <a:latin typeface="Times New Roman"/>
                <a:cs typeface="Times New Roman"/>
              </a:rPr>
              <a:t>sum of squares</a:t>
            </a:r>
            <a:r>
              <a:rPr sz="2000" b="1" i="1" spc="-130" dirty="0">
                <a:latin typeface="Times New Roman"/>
                <a:cs typeface="Times New Roman"/>
              </a:rPr>
              <a:t> </a:t>
            </a:r>
            <a:r>
              <a:rPr sz="2000" b="1" i="1" dirty="0">
                <a:latin typeface="Times New Roman"/>
                <a:cs typeface="Times New Roman"/>
              </a:rPr>
              <a:t>error</a:t>
            </a:r>
            <a:r>
              <a:rPr sz="2000" b="1" dirty="0">
                <a:latin typeface="Times New Roman"/>
                <a:cs typeface="Times New Roman"/>
              </a:rPr>
              <a:t>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The standard error of the </a:t>
            </a:r>
            <a:r>
              <a:rPr sz="2000" spc="-5" dirty="0">
                <a:latin typeface="Times New Roman"/>
                <a:cs typeface="Times New Roman"/>
              </a:rPr>
              <a:t>estimate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closely </a:t>
            </a:r>
            <a:r>
              <a:rPr sz="2000" dirty="0">
                <a:latin typeface="Times New Roman"/>
                <a:cs typeface="Times New Roman"/>
              </a:rPr>
              <a:t>related to this quantity and is defined</a:t>
            </a:r>
            <a:r>
              <a:rPr sz="2000" spc="-26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below: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7004" y="5130546"/>
            <a:ext cx="7061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1403" y="5130546"/>
            <a:ext cx="247713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687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Y = </a:t>
            </a:r>
            <a:r>
              <a:rPr sz="2000" spc="-5" dirty="0">
                <a:latin typeface="Times New Roman"/>
                <a:cs typeface="Times New Roman"/>
              </a:rPr>
              <a:t>actual </a:t>
            </a:r>
            <a:r>
              <a:rPr sz="2000" dirty="0">
                <a:latin typeface="Times New Roman"/>
                <a:cs typeface="Times New Roman"/>
              </a:rPr>
              <a:t>value  Y</a:t>
            </a:r>
            <a:r>
              <a:rPr sz="2000" dirty="0">
                <a:latin typeface="Arial"/>
                <a:cs typeface="Arial"/>
              </a:rPr>
              <a:t>’</a:t>
            </a:r>
            <a:r>
              <a:rPr sz="2000" dirty="0">
                <a:latin typeface="Times New Roman"/>
                <a:cs typeface="Times New Roman"/>
              </a:rPr>
              <a:t>= </a:t>
            </a:r>
            <a:r>
              <a:rPr sz="2000" spc="-5" dirty="0">
                <a:latin typeface="Times New Roman"/>
                <a:cs typeface="Times New Roman"/>
              </a:rPr>
              <a:t>Estimated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Value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N = No. of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observations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687069"/>
            <a:ext cx="10916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5" dirty="0"/>
              <a:t>Standard </a:t>
            </a:r>
            <a:r>
              <a:rPr sz="4000" spc="-65" dirty="0"/>
              <a:t>error </a:t>
            </a:r>
            <a:r>
              <a:rPr sz="4000" spc="-35" dirty="0"/>
              <a:t>of </a:t>
            </a:r>
            <a:r>
              <a:rPr sz="4000" spc="-45" dirty="0"/>
              <a:t>the </a:t>
            </a:r>
            <a:r>
              <a:rPr sz="4000" spc="-60" dirty="0"/>
              <a:t>Estimate </a:t>
            </a:r>
            <a:r>
              <a:rPr sz="4000" spc="-55" dirty="0"/>
              <a:t>(Mean </a:t>
            </a:r>
            <a:r>
              <a:rPr sz="4000" spc="-65" dirty="0"/>
              <a:t>square</a:t>
            </a:r>
            <a:r>
              <a:rPr sz="4000" spc="-580" dirty="0"/>
              <a:t> </a:t>
            </a:r>
            <a:r>
              <a:rPr sz="4000" spc="-65" dirty="0"/>
              <a:t>error)</a:t>
            </a:r>
            <a:endParaRPr sz="4000" dirty="0"/>
          </a:p>
        </p:txBody>
      </p:sp>
      <p:sp>
        <p:nvSpPr>
          <p:cNvPr id="6" name="object 6"/>
          <p:cNvSpPr/>
          <p:nvPr/>
        </p:nvSpPr>
        <p:spPr>
          <a:xfrm>
            <a:off x="3811446" y="4168767"/>
            <a:ext cx="1986022" cy="741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603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R</a:t>
            </a:r>
            <a:r>
              <a:rPr lang="en-US" baseline="30000" dirty="0" smtClean="0"/>
              <a:t>2</a:t>
            </a:r>
            <a:r>
              <a:rPr lang="en-US" dirty="0" smtClean="0"/>
              <a:t> and </a:t>
            </a:r>
            <a:r>
              <a:rPr lang="en-US" spc="-55" dirty="0"/>
              <a:t>Standard </a:t>
            </a:r>
            <a:r>
              <a:rPr lang="en-US" spc="-65" dirty="0"/>
              <a:t>error </a:t>
            </a:r>
            <a:r>
              <a:rPr lang="en-US" spc="-35" dirty="0"/>
              <a:t>of </a:t>
            </a:r>
            <a:r>
              <a:rPr lang="en-US" spc="-45" dirty="0"/>
              <a:t>the </a:t>
            </a:r>
            <a:r>
              <a:rPr lang="en-US" spc="-60" dirty="0"/>
              <a:t>Estimate</a:t>
            </a:r>
            <a:r>
              <a:rPr lang="en-US" dirty="0" smtClean="0"/>
              <a:t> </a:t>
            </a:r>
            <a:r>
              <a:rPr lang="en-US" baseline="30000" dirty="0" smtClean="0"/>
              <a:t> 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-109518"/>
            <a:ext cx="11503660" cy="22281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sz="4000" spc="-65" dirty="0" smtClean="0"/>
              <a:t>Exa</a:t>
            </a:r>
            <a:r>
              <a:rPr sz="4000" spc="-70" dirty="0" smtClean="0"/>
              <a:t>m</a:t>
            </a:r>
            <a:r>
              <a:rPr sz="4000" spc="-65" dirty="0" smtClean="0"/>
              <a:t>pl</a:t>
            </a:r>
            <a:r>
              <a:rPr sz="4000" spc="-5" dirty="0" smtClean="0"/>
              <a:t>e</a:t>
            </a:r>
            <a:r>
              <a:rPr lang="en-US" sz="4000" dirty="0"/>
              <a:t> </a:t>
            </a:r>
            <a:r>
              <a:rPr lang="en-US" sz="4000" dirty="0" smtClean="0"/>
              <a:t>: Standard </a:t>
            </a:r>
            <a:r>
              <a:rPr lang="en-US" sz="4000" dirty="0"/>
              <a:t>Error of the Estimate used in Regression Analysis (Mean Square Error)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sz="4000" dirty="0"/>
          </a:p>
        </p:txBody>
      </p:sp>
      <p:sp>
        <p:nvSpPr>
          <p:cNvPr id="5" name="object 5"/>
          <p:cNvSpPr/>
          <p:nvPr/>
        </p:nvSpPr>
        <p:spPr>
          <a:xfrm>
            <a:off x="432499" y="1735835"/>
            <a:ext cx="3924616" cy="3704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99" y="1546739"/>
            <a:ext cx="6375042" cy="3609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70479" y="5898524"/>
            <a:ext cx="410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Error: </a:t>
            </a:r>
            <a:r>
              <a:rPr lang="en-US" dirty="0" smtClean="0"/>
              <a:t>estimated </a:t>
            </a:r>
            <a:r>
              <a:rPr lang="en-US" dirty="0"/>
              <a:t>distance between actual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02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-109518"/>
            <a:ext cx="11503660" cy="22281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sz="4000" spc="-65" dirty="0" smtClean="0"/>
              <a:t>Exa</a:t>
            </a:r>
            <a:r>
              <a:rPr sz="4000" spc="-70" dirty="0" smtClean="0"/>
              <a:t>m</a:t>
            </a:r>
            <a:r>
              <a:rPr sz="4000" spc="-65" dirty="0" smtClean="0"/>
              <a:t>pl</a:t>
            </a:r>
            <a:r>
              <a:rPr sz="4000" spc="-5" dirty="0" smtClean="0"/>
              <a:t>e</a:t>
            </a:r>
            <a:r>
              <a:rPr lang="en-US" sz="4000" dirty="0"/>
              <a:t> </a:t>
            </a:r>
            <a:r>
              <a:rPr lang="en-US" sz="4000" dirty="0" smtClean="0"/>
              <a:t>: Standard </a:t>
            </a:r>
            <a:r>
              <a:rPr lang="en-US" sz="4000" dirty="0"/>
              <a:t>Error of the Estimate used in Regression Analysis (Mean Square Error)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3670479" y="5898524"/>
            <a:ext cx="3407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Where n is the no of observations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62" y="1120462"/>
            <a:ext cx="9620518" cy="46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-109518"/>
            <a:ext cx="11503660" cy="22281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sz="4000" spc="-65" dirty="0" smtClean="0"/>
              <a:t>Exa</a:t>
            </a:r>
            <a:r>
              <a:rPr sz="4000" spc="-70" dirty="0" smtClean="0"/>
              <a:t>m</a:t>
            </a:r>
            <a:r>
              <a:rPr sz="4000" spc="-65" dirty="0" smtClean="0"/>
              <a:t>pl</a:t>
            </a:r>
            <a:r>
              <a:rPr sz="4000" spc="-5" dirty="0" smtClean="0"/>
              <a:t>e</a:t>
            </a:r>
            <a:r>
              <a:rPr lang="en-US" sz="4000" dirty="0"/>
              <a:t> </a:t>
            </a:r>
            <a:r>
              <a:rPr lang="en-US" sz="4000" dirty="0" smtClean="0"/>
              <a:t>: Standard </a:t>
            </a:r>
            <a:r>
              <a:rPr lang="en-US" sz="4000" dirty="0"/>
              <a:t>Error of the Estimate used in Regression Analysis (Mean Square Error)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3670479" y="5898524"/>
            <a:ext cx="3407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Where n is the no of observations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98" y="1628775"/>
            <a:ext cx="9569002" cy="4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0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-109518"/>
            <a:ext cx="11503660" cy="22281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sz="4000" spc="-65" dirty="0" smtClean="0"/>
              <a:t>Exa</a:t>
            </a:r>
            <a:r>
              <a:rPr sz="4000" spc="-70" dirty="0" smtClean="0"/>
              <a:t>m</a:t>
            </a:r>
            <a:r>
              <a:rPr sz="4000" spc="-65" dirty="0" smtClean="0"/>
              <a:t>pl</a:t>
            </a:r>
            <a:r>
              <a:rPr sz="4000" spc="-5" dirty="0" smtClean="0"/>
              <a:t>e</a:t>
            </a:r>
            <a:r>
              <a:rPr lang="en-US" sz="4000" dirty="0"/>
              <a:t> </a:t>
            </a:r>
            <a:r>
              <a:rPr lang="en-US" sz="4000" dirty="0" smtClean="0"/>
              <a:t>: Standard </a:t>
            </a:r>
            <a:r>
              <a:rPr lang="en-US" sz="4000" dirty="0"/>
              <a:t>Error of the Estimate used in Regression Analysis (Mean Square Error)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3670479" y="5898524"/>
            <a:ext cx="3407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Where n is the no of observations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9" y="1414462"/>
            <a:ext cx="9865216" cy="43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4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-109518"/>
            <a:ext cx="11503660" cy="22281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sz="4000" spc="-65" dirty="0" smtClean="0"/>
              <a:t>Exa</a:t>
            </a:r>
            <a:r>
              <a:rPr sz="4000" spc="-70" dirty="0" smtClean="0"/>
              <a:t>m</a:t>
            </a:r>
            <a:r>
              <a:rPr sz="4000" spc="-65" dirty="0" smtClean="0"/>
              <a:t>pl</a:t>
            </a:r>
            <a:r>
              <a:rPr sz="4000" spc="-5" dirty="0" smtClean="0"/>
              <a:t>e</a:t>
            </a:r>
            <a:r>
              <a:rPr lang="en-US" sz="4000" dirty="0"/>
              <a:t> </a:t>
            </a:r>
            <a:r>
              <a:rPr lang="en-US" sz="4000" dirty="0" smtClean="0"/>
              <a:t>: Standard </a:t>
            </a:r>
            <a:r>
              <a:rPr lang="en-US" sz="4000" dirty="0"/>
              <a:t>Error of the Estimate used in Regression Analysis (Mean Square Error)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3670479" y="5898524"/>
            <a:ext cx="3407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Where n is the no of observations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1" y="1514474"/>
            <a:ext cx="10663707" cy="43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3700</TotalTime>
  <Words>3425</Words>
  <Application>Microsoft Office PowerPoint</Application>
  <PresentationFormat>Widescreen</PresentationFormat>
  <Paragraphs>581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5" baseType="lpstr">
      <vt:lpstr>Arial</vt:lpstr>
      <vt:lpstr>Arial Black</vt:lpstr>
      <vt:lpstr>Calibri</vt:lpstr>
      <vt:lpstr>Calibri Light</vt:lpstr>
      <vt:lpstr>Noto Sans</vt:lpstr>
      <vt:lpstr>Source Sans Pro</vt:lpstr>
      <vt:lpstr>Times New Roman</vt:lpstr>
      <vt:lpstr>Verdana</vt:lpstr>
      <vt:lpstr>Wingdings</vt:lpstr>
      <vt:lpstr>Office Theme</vt:lpstr>
      <vt:lpstr>Machine Learning</vt:lpstr>
      <vt:lpstr>PowerPoint Presentation</vt:lpstr>
      <vt:lpstr>Machine Learning - An Introduction  </vt:lpstr>
      <vt:lpstr>Machine Learning - An Introduction  </vt:lpstr>
      <vt:lpstr>Artificial  Intelligence  </vt:lpstr>
      <vt:lpstr>Best Python libraries for Machine Learning  </vt:lpstr>
      <vt:lpstr>Numpy</vt:lpstr>
      <vt:lpstr>Numpy</vt:lpstr>
      <vt:lpstr>SciPy </vt:lpstr>
      <vt:lpstr>Scikit</vt:lpstr>
      <vt:lpstr>Theano</vt:lpstr>
      <vt:lpstr>TensorFlow</vt:lpstr>
      <vt:lpstr>Keras</vt:lpstr>
      <vt:lpstr>Pandas</vt:lpstr>
      <vt:lpstr>Introduction  To Anaconda</vt:lpstr>
      <vt:lpstr>PowerPoint Presentation</vt:lpstr>
      <vt:lpstr>NUMPY</vt:lpstr>
      <vt:lpstr>PowerPoint Presentation</vt:lpstr>
      <vt:lpstr>PowerPoint Presentation</vt:lpstr>
      <vt:lpstr>Numpy</vt:lpstr>
      <vt:lpstr>NUMPY - Methods commonly used</vt:lpstr>
      <vt:lpstr>NUMPY - Methods commonly used</vt:lpstr>
      <vt:lpstr>NUMPY - SLICING</vt:lpstr>
      <vt:lpstr>NUMPY - Striding</vt:lpstr>
      <vt:lpstr>Masking</vt:lpstr>
      <vt:lpstr>Methods</vt:lpstr>
      <vt:lpstr>Pandas  - Dataframe</vt:lpstr>
      <vt:lpstr>Pandas  - Dataframe</vt:lpstr>
      <vt:lpstr>Pandas  - Dataframe</vt:lpstr>
      <vt:lpstr>Pandas  - Dataframe</vt:lpstr>
      <vt:lpstr>Pandas  - Dataframe</vt:lpstr>
      <vt:lpstr>Pandas  - Dataframe</vt:lpstr>
      <vt:lpstr>Pandas  - Slicing</vt:lpstr>
      <vt:lpstr>PowerPoint Presentation</vt:lpstr>
      <vt:lpstr>Pyplot</vt:lpstr>
      <vt:lpstr>Types</vt:lpstr>
      <vt:lpstr>Basic 2D Graph Structure  </vt:lpstr>
      <vt:lpstr>Pyplot General</vt:lpstr>
      <vt:lpstr>Seaborn </vt:lpstr>
      <vt:lpstr>  Different categories  of plot in  Seaborn</vt:lpstr>
      <vt:lpstr>  Different categories  of plot in  Seaborn</vt:lpstr>
      <vt:lpstr>PowerPoint Presentation</vt:lpstr>
      <vt:lpstr>PowerPoint Presentation</vt:lpstr>
      <vt:lpstr>Supervised Learning-  Classification</vt:lpstr>
      <vt:lpstr>Possible Classifier</vt:lpstr>
      <vt:lpstr>Possible Classifier</vt:lpstr>
      <vt:lpstr>Possible Classifier</vt:lpstr>
      <vt:lpstr>Possible Classifier</vt:lpstr>
      <vt:lpstr>Inductive Biases</vt:lpstr>
      <vt:lpstr>The Flow</vt:lpstr>
      <vt:lpstr>The Flow</vt:lpstr>
      <vt:lpstr>Training</vt:lpstr>
      <vt:lpstr>Few Applications</vt:lpstr>
      <vt:lpstr>Prediction or Regression </vt:lpstr>
      <vt:lpstr>Prediction or Regression </vt:lpstr>
      <vt:lpstr>Prediction or Regression </vt:lpstr>
      <vt:lpstr>Prediction or Regression </vt:lpstr>
      <vt:lpstr>PowerPoint Presentation</vt:lpstr>
      <vt:lpstr>Generate Synthetic Data with Python  </vt:lpstr>
      <vt:lpstr>Generate Synthetic Data with Python  </vt:lpstr>
      <vt:lpstr>Generate Synthetic Data with Python  </vt:lpstr>
      <vt:lpstr>Generate Synthetic Data with Python  </vt:lpstr>
      <vt:lpstr>The Need for Synthetic Data  </vt:lpstr>
      <vt:lpstr>Few reasons why you need generated data  </vt:lpstr>
      <vt:lpstr>PowerPoint Presentation</vt:lpstr>
      <vt:lpstr>What is Regression Analysis?</vt:lpstr>
      <vt:lpstr>Types  (x= studying, y=grade)</vt:lpstr>
      <vt:lpstr>Positive Relationship (x= Studying , y=Grades) Negative Relationship  (x= Instagram y= Grades)</vt:lpstr>
      <vt:lpstr>PowerPoint Presentation</vt:lpstr>
      <vt:lpstr>PowerPoint Presentation</vt:lpstr>
      <vt:lpstr>Population Regression Line</vt:lpstr>
      <vt:lpstr>Population Regression Line</vt:lpstr>
      <vt:lpstr>Population Regression Line</vt:lpstr>
      <vt:lpstr> Regression</vt:lpstr>
      <vt:lpstr>Regression</vt:lpstr>
      <vt:lpstr>Simple Linear Regression Model</vt:lpstr>
      <vt:lpstr>Least Square Estimation for Parameters</vt:lpstr>
      <vt:lpstr>Calculate linear regression (using least square method)</vt:lpstr>
      <vt:lpstr>Calculate linear regression using least square method (minimize the distance between the errors) </vt:lpstr>
      <vt:lpstr>Distance from the x value to the mean for all observations</vt:lpstr>
      <vt:lpstr>Distance from the y value to the mean for all observations</vt:lpstr>
      <vt:lpstr>Distance from the x and y value to the mean for all observations</vt:lpstr>
      <vt:lpstr>To calculate b1</vt:lpstr>
      <vt:lpstr>To calculate b0</vt:lpstr>
      <vt:lpstr>To calculate b0</vt:lpstr>
      <vt:lpstr>To calculate b0</vt:lpstr>
      <vt:lpstr> CALCULATING R SQUARED</vt:lpstr>
      <vt:lpstr>Calculating R2 Using Regression Analysis</vt:lpstr>
      <vt:lpstr>R squared  Predicted</vt:lpstr>
      <vt:lpstr>R squared  Estimated</vt:lpstr>
      <vt:lpstr>Example</vt:lpstr>
      <vt:lpstr>Performance of Model</vt:lpstr>
      <vt:lpstr>Standard error of the Estimate (Mean square error)</vt:lpstr>
      <vt:lpstr>Difference between R2 and Standard error of the Estimate  </vt:lpstr>
      <vt:lpstr>Example : Standard Error of the Estimate used in Regression Analysis (Mean Square Error)  </vt:lpstr>
      <vt:lpstr>Example : Standard Error of the Estimate used in Regression Analysis (Mean Square Error)  </vt:lpstr>
      <vt:lpstr>Example : Standard Error of the Estimate used in Regression Analysis (Mean Square Error)  </vt:lpstr>
      <vt:lpstr>Example : Standard Error of the Estimate used in Regression Analysis (Mean Square Error)  </vt:lpstr>
      <vt:lpstr>Example : Standard Error of the Estimate used in Regression Analysis (Mean Square Error)  </vt:lpstr>
      <vt:lpstr>Difference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 will change bec filled up with nan  fill up with mean whose ffmc&gt;90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Windows User</dc:creator>
  <cp:lastModifiedBy>Windows User</cp:lastModifiedBy>
  <cp:revision>90</cp:revision>
  <dcterms:created xsi:type="dcterms:W3CDTF">2021-07-28T07:50:09Z</dcterms:created>
  <dcterms:modified xsi:type="dcterms:W3CDTF">2021-08-30T12:12:02Z</dcterms:modified>
</cp:coreProperties>
</file>